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2"/>
  </p:sldMasterIdLst>
  <p:notesMasterIdLst>
    <p:notesMasterId r:id="rId56"/>
  </p:notesMasterIdLst>
  <p:handoutMasterIdLst>
    <p:handoutMasterId r:id="rId57"/>
  </p:handoutMasterIdLst>
  <p:sldIdLst>
    <p:sldId id="303" r:id="rId3"/>
    <p:sldId id="329" r:id="rId4"/>
    <p:sldId id="304" r:id="rId5"/>
    <p:sldId id="305" r:id="rId6"/>
    <p:sldId id="260" r:id="rId7"/>
    <p:sldId id="262" r:id="rId8"/>
    <p:sldId id="261" r:id="rId9"/>
    <p:sldId id="306" r:id="rId10"/>
    <p:sldId id="264" r:id="rId11"/>
    <p:sldId id="265" r:id="rId12"/>
    <p:sldId id="333" r:id="rId13"/>
    <p:sldId id="334" r:id="rId14"/>
    <p:sldId id="335" r:id="rId15"/>
    <p:sldId id="295" r:id="rId16"/>
    <p:sldId id="317" r:id="rId17"/>
    <p:sldId id="296" r:id="rId18"/>
    <p:sldId id="297" r:id="rId19"/>
    <p:sldId id="319" r:id="rId20"/>
    <p:sldId id="326" r:id="rId21"/>
    <p:sldId id="320" r:id="rId22"/>
    <p:sldId id="322" r:id="rId23"/>
    <p:sldId id="323" r:id="rId24"/>
    <p:sldId id="324" r:id="rId25"/>
    <p:sldId id="325" r:id="rId26"/>
    <p:sldId id="308" r:id="rId27"/>
    <p:sldId id="268" r:id="rId28"/>
    <p:sldId id="269" r:id="rId29"/>
    <p:sldId id="271" r:id="rId30"/>
    <p:sldId id="272" r:id="rId31"/>
    <p:sldId id="273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6" r:id="rId41"/>
    <p:sldId id="288" r:id="rId42"/>
    <p:sldId id="287" r:id="rId43"/>
    <p:sldId id="318" r:id="rId44"/>
    <p:sldId id="327" r:id="rId45"/>
    <p:sldId id="332" r:id="rId46"/>
    <p:sldId id="309" r:id="rId47"/>
    <p:sldId id="328" r:id="rId48"/>
    <p:sldId id="289" r:id="rId49"/>
    <p:sldId id="290" r:id="rId50"/>
    <p:sldId id="291" r:id="rId51"/>
    <p:sldId id="292" r:id="rId52"/>
    <p:sldId id="331" r:id="rId53"/>
    <p:sldId id="307" r:id="rId54"/>
    <p:sldId id="298" r:id="rId55"/>
  </p:sldIdLst>
  <p:sldSz cx="9144000" cy="6858000" type="screen4x3"/>
  <p:notesSz cx="6858000" cy="9144000"/>
  <p:custDataLst>
    <p:custData r:id="rId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00"/>
    <a:srgbClr val="999999"/>
    <a:srgbClr val="0064FF"/>
    <a:srgbClr val="38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7" autoAdjust="0"/>
    <p:restoredTop sz="90929"/>
  </p:normalViewPr>
  <p:slideViewPr>
    <p:cSldViewPr>
      <p:cViewPr>
        <p:scale>
          <a:sx n="70" d="100"/>
          <a:sy n="70" d="100"/>
        </p:scale>
        <p:origin x="-124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255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E2430D-98E3-44D8-AB56-F6714EF7C51F}" type="datetimeFigureOut">
              <a:rPr lang="en-US" smtClean="0"/>
              <a:t>9/5/2012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D0F6D-0E0A-41E1-A887-A69A59AB3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461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53E7AE5-0C1C-8A4C-829D-D35AEDC1F2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4664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Pendulum Activity write-up Distribution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E7AE5-0C1C-8A4C-829D-D35AEDC1F26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57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3D2407-7D03-46AE-A8B5-0C9980295483}" type="slidenum">
              <a:rPr lang="en-US"/>
              <a:pPr/>
              <a:t>37</a:t>
            </a:fld>
            <a:endParaRPr lang="en-U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8A9AD1-8C7C-44A5-83AD-ECDD71729456}" type="slidenum">
              <a:rPr lang="en-US"/>
              <a:pPr/>
              <a:t>38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E7AE5-0C1C-8A4C-829D-D35AEDC1F26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23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Activity: Making Waves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E7AE5-0C1C-8A4C-829D-D35AEDC1F267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959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Speed of Sound Activity, Time permitting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E7AE5-0C1C-8A4C-829D-D35AEDC1F267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26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 – Wave</a:t>
            </a:r>
            <a:r>
              <a:rPr lang="en-US" baseline="0" dirty="0" smtClean="0"/>
              <a:t> Interference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E7AE5-0C1C-8A4C-829D-D35AEDC1F267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53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 – Double Slit Interference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E7AE5-0C1C-8A4C-829D-D35AEDC1F267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503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NASA Interference Patterns Activity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E7AE5-0C1C-8A4C-829D-D35AEDC1F267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50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E7AE5-0C1C-8A4C-829D-D35AEDC1F26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45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32852E2-D95D-40C1-A0AA-810A9FA71FEA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Demo:</a:t>
            </a:r>
            <a:r>
              <a:rPr lang="en-US" baseline="0" dirty="0" smtClean="0"/>
              <a:t> Sound in pipes</a:t>
            </a:r>
          </a:p>
          <a:p>
            <a:r>
              <a:rPr lang="en-US" baseline="0" dirty="0" smtClean="0"/>
              <a:t>Activity: Sound in Pipes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E7AE5-0C1C-8A4C-829D-D35AEDC1F26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25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 – Make a multiple oscillator</a:t>
            </a:r>
            <a:r>
              <a:rPr lang="en-US" baseline="0" dirty="0" smtClean="0"/>
              <a:t> pendulum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E7AE5-0C1C-8A4C-829D-D35AEDC1F26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17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E7AE5-0C1C-8A4C-829D-D35AEDC1F26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09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EE9FF7-C8AB-4F3A-8240-327D1E5D1CC2}" type="slidenum">
              <a:rPr lang="en-US"/>
              <a:pPr/>
              <a:t>30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AF8352-145A-424D-8186-0BF606C4B84E}" type="slidenum">
              <a:rPr lang="en-US"/>
              <a:pPr/>
              <a:t>33</a:t>
            </a:fld>
            <a:endParaRPr 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Activity: Making Waves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E7AE5-0C1C-8A4C-829D-D35AEDC1F26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923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scienceoverdrive.org</a:t>
            </a:r>
          </a:p>
        </p:txBody>
      </p:sp>
    </p:spTree>
    <p:extLst>
      <p:ext uri="{BB962C8B-B14F-4D97-AF65-F5344CB8AC3E}">
        <p14:creationId xmlns:p14="http://schemas.microsoft.com/office/powerpoint/2010/main" val="3150300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scienceoverdrive.org</a:t>
            </a:r>
          </a:p>
        </p:txBody>
      </p:sp>
    </p:spTree>
    <p:extLst>
      <p:ext uri="{BB962C8B-B14F-4D97-AF65-F5344CB8AC3E}">
        <p14:creationId xmlns:p14="http://schemas.microsoft.com/office/powerpoint/2010/main" val="609312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457200"/>
            <a:ext cx="17716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457200"/>
            <a:ext cx="51625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scienceoverdrive.org</a:t>
            </a:r>
          </a:p>
        </p:txBody>
      </p:sp>
    </p:spTree>
    <p:extLst>
      <p:ext uri="{BB962C8B-B14F-4D97-AF65-F5344CB8AC3E}">
        <p14:creationId xmlns:p14="http://schemas.microsoft.com/office/powerpoint/2010/main" val="27204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scienceoverdrive.org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7CAAA17-AEAA-4C86-8471-4876419716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69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scienceoverdrive.org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DF4496F-FD52-44AE-8C72-F35292FC2C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98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scienceoverdrive.org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EDA7077-BCF3-4EF9-9A0A-195A127D9F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07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scienceoverdrive.org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2F4AD92-1C39-41F5-9D7F-11A180A89A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74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scienceoverdrive.org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785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0386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scienceoverdrive.org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E5C71E0-3540-4613-B6B5-D293F8BF5E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4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2D126-B554-4E82-A786-BA5264101F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87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3200" y="6553200"/>
            <a:ext cx="4648200" cy="304800"/>
          </a:xfrm>
        </p:spPr>
        <p:txBody>
          <a:bodyPr/>
          <a:lstStyle/>
          <a:p>
            <a:r>
              <a:rPr lang="en-US" dirty="0" smtClean="0"/>
              <a:t>scienceoverdrive.org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015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scienceoverdrive.org</a:t>
            </a:r>
          </a:p>
        </p:txBody>
      </p:sp>
    </p:spTree>
    <p:extLst>
      <p:ext uri="{BB962C8B-B14F-4D97-AF65-F5344CB8AC3E}">
        <p14:creationId xmlns:p14="http://schemas.microsoft.com/office/powerpoint/2010/main" val="1150471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981200"/>
            <a:ext cx="3467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1100" y="1981200"/>
            <a:ext cx="3467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scienceoverdrive.org</a:t>
            </a:r>
          </a:p>
        </p:txBody>
      </p:sp>
    </p:spTree>
    <p:extLst>
      <p:ext uri="{BB962C8B-B14F-4D97-AF65-F5344CB8AC3E}">
        <p14:creationId xmlns:p14="http://schemas.microsoft.com/office/powerpoint/2010/main" val="1616424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scienceoverdrive.org</a:t>
            </a:r>
          </a:p>
        </p:txBody>
      </p:sp>
    </p:spTree>
    <p:extLst>
      <p:ext uri="{BB962C8B-B14F-4D97-AF65-F5344CB8AC3E}">
        <p14:creationId xmlns:p14="http://schemas.microsoft.com/office/powerpoint/2010/main" val="2640777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scienceoverdrive.org</a:t>
            </a:r>
          </a:p>
        </p:txBody>
      </p:sp>
    </p:spTree>
    <p:extLst>
      <p:ext uri="{BB962C8B-B14F-4D97-AF65-F5344CB8AC3E}">
        <p14:creationId xmlns:p14="http://schemas.microsoft.com/office/powerpoint/2010/main" val="2341051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scienceoverdrive.org</a:t>
            </a:r>
          </a:p>
        </p:txBody>
      </p:sp>
    </p:spTree>
    <p:extLst>
      <p:ext uri="{BB962C8B-B14F-4D97-AF65-F5344CB8AC3E}">
        <p14:creationId xmlns:p14="http://schemas.microsoft.com/office/powerpoint/2010/main" val="120592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scienceoverdrive.org</a:t>
            </a:r>
          </a:p>
        </p:txBody>
      </p:sp>
    </p:spTree>
    <p:extLst>
      <p:ext uri="{BB962C8B-B14F-4D97-AF65-F5344CB8AC3E}">
        <p14:creationId xmlns:p14="http://schemas.microsoft.com/office/powerpoint/2010/main" val="2684535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scienceoverdrive.org</a:t>
            </a:r>
          </a:p>
        </p:txBody>
      </p:sp>
    </p:spTree>
    <p:extLst>
      <p:ext uri="{BB962C8B-B14F-4D97-AF65-F5344CB8AC3E}">
        <p14:creationId xmlns:p14="http://schemas.microsoft.com/office/powerpoint/2010/main" val="735464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jp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38238" y="0"/>
            <a:ext cx="800576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PIE Master Slide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8237" y="1143000"/>
            <a:ext cx="7925321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33" name="Picture 9" descr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8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638800"/>
            <a:ext cx="1482725" cy="97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23" y="25581"/>
            <a:ext cx="895278" cy="9200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359" y="-2275"/>
            <a:ext cx="838200" cy="11094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234" y="5791200"/>
            <a:ext cx="1457325" cy="990600"/>
          </a:xfrm>
          <a:prstGeom prst="rect">
            <a:avLst/>
          </a:prstGeom>
        </p:spPr>
      </p:pic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79862" y="6567487"/>
            <a:ext cx="22098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383838"/>
                </a:solidFill>
              </a:defRPr>
            </a:lvl1pPr>
          </a:lstStyle>
          <a:p>
            <a:r>
              <a:rPr lang="en-US" dirty="0"/>
              <a:t>scienceoverdrive.org</a:t>
            </a:r>
          </a:p>
        </p:txBody>
      </p:sp>
      <p:pic>
        <p:nvPicPr>
          <p:cNvPr id="10" name="Picture 2" descr="http://www.aaiep.org/school_logos/0000/0186/vcu.jpg?1265224474"/>
          <p:cNvPicPr>
            <a:picLocks noChangeAspect="1" noChangeArrowheads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123" y="5791200"/>
            <a:ext cx="1016936" cy="99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5.xml"/><Relationship Id="rId1" Type="http://schemas.openxmlformats.org/officeDocument/2006/relationships/video" Target="file:///C:\Users\tagallo\Documents\School%20Documents\DVDs\spidermanPendulum.mpe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8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0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5.xml"/><Relationship Id="rId1" Type="http://schemas.openxmlformats.org/officeDocument/2006/relationships/video" Target="file:///C:\DVDs\CenterStageSpinFrequency.wmv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VDs\TacomaShort.wmv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tagallo\Documents\School%20Documents\DVDs\HondaCivicProject.wmv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video" Target="file:///C:\Users\tagallo\Documents\School%20Documents\DVDs\StarWars.wmv" TargetMode="Externa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7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media" Target="../media/media11.mp4"/><Relationship Id="rId7" Type="http://schemas.openxmlformats.org/officeDocument/2006/relationships/image" Target="../media/image53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11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WAVES – </a:t>
            </a:r>
            <a:r>
              <a:rPr lang="en-US" sz="3200" dirty="0" smtClean="0"/>
              <a:t>Science Overdrive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scienceoverdrive.org</a:t>
            </a:r>
            <a:endParaRPr lang="en-US" dirty="0"/>
          </a:p>
        </p:txBody>
      </p:sp>
      <p:pic>
        <p:nvPicPr>
          <p:cNvPr id="5" name="Picture 5" descr="GreatWav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399" y="838200"/>
            <a:ext cx="613263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95600" y="5054024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Laura Akesson, Thomas Gallo &amp; Michael Fetsko</a:t>
            </a:r>
          </a:p>
          <a:p>
            <a:pPr algn="ctr"/>
            <a:r>
              <a:rPr lang="en-US" sz="1600" dirty="0" smtClean="0"/>
              <a:t>August, 2012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0730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76200"/>
            <a:ext cx="6172200" cy="990600"/>
          </a:xfrm>
        </p:spPr>
        <p:txBody>
          <a:bodyPr/>
          <a:lstStyle/>
          <a:p>
            <a:r>
              <a:rPr lang="en-US" sz="2800" dirty="0"/>
              <a:t>Peter Parker Picks a Proper </a:t>
            </a:r>
            <a:r>
              <a:rPr lang="en-US" sz="2800" dirty="0" smtClean="0"/>
              <a:t>Period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743200" y="5029200"/>
            <a:ext cx="4876800" cy="1066800"/>
          </a:xfrm>
        </p:spPr>
        <p:txBody>
          <a:bodyPr/>
          <a:lstStyle/>
          <a:p>
            <a:r>
              <a:rPr lang="en-US" sz="1600" dirty="0"/>
              <a:t>By timing Peter </a:t>
            </a:r>
            <a:r>
              <a:rPr lang="en-US" sz="1600"/>
              <a:t>Parker’s </a:t>
            </a:r>
            <a:r>
              <a:rPr lang="en-US" sz="1600" smtClean="0"/>
              <a:t>descent </a:t>
            </a:r>
            <a:r>
              <a:rPr lang="en-US" sz="1600" dirty="0"/>
              <a:t>(t = T/4)…</a:t>
            </a:r>
          </a:p>
          <a:p>
            <a:r>
              <a:rPr lang="en-US" sz="1600" dirty="0"/>
              <a:t>Can you solve for the length of this pendulum?</a:t>
            </a:r>
          </a:p>
        </p:txBody>
      </p:sp>
      <p:pic>
        <p:nvPicPr>
          <p:cNvPr id="69636" name="spidermanPendulum.mpeg">
            <a:hlinkClick r:id="" action="ppaction://media"/>
          </p:cNvPr>
          <p:cNvPicPr>
            <a:picLocks noGrp="1" noRot="1" noChangeAspect="1" noChangeArrowheads="1"/>
          </p:cNvPicPr>
          <p:nvPr>
            <p:ph sz="half"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2057400" y="685800"/>
            <a:ext cx="6248400" cy="4260850"/>
          </a:xfrm>
        </p:spPr>
      </p:pic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505200" y="6553200"/>
            <a:ext cx="3124200" cy="304800"/>
          </a:xfrm>
        </p:spPr>
        <p:txBody>
          <a:bodyPr/>
          <a:lstStyle/>
          <a:p>
            <a:r>
              <a:rPr lang="en-US" dirty="0" smtClean="0"/>
              <a:t>scienceoverdrive.org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36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96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96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3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963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Period and frequency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990600"/>
            <a:ext cx="7772400" cy="5638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Cycle: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Any reoccurring action… for example……….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Period (T):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The amount of time it takes for a cycle to occur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Measured in </a:t>
            </a:r>
            <a:r>
              <a:rPr lang="en-US" sz="2400" dirty="0" smtClean="0"/>
              <a:t>seconds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2400" dirty="0"/>
          </a:p>
          <a:p>
            <a:pPr marL="457200" lvl="1" indent="0">
              <a:lnSpc>
                <a:spcPct val="90000"/>
              </a:lnSpc>
              <a:buNone/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Frequency (f):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The number of waves (or cycles) produced in a given amount of time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Measured in Hertz (Hz)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386017884"/>
              </p:ext>
            </p:extLst>
          </p:nvPr>
        </p:nvGraphicFramePr>
        <p:xfrm>
          <a:off x="5715000" y="2743200"/>
          <a:ext cx="1370721" cy="923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Equation" r:id="rId3" imgW="622080" imgH="419040" progId="Equation.DSMT4">
                  <p:embed/>
                </p:oleObj>
              </mc:Choice>
              <mc:Fallback>
                <p:oleObj name="Equation" r:id="rId3" imgW="622080" imgH="41904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2743200"/>
                        <a:ext cx="1370721" cy="92308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399278864"/>
              </p:ext>
            </p:extLst>
          </p:nvPr>
        </p:nvGraphicFramePr>
        <p:xfrm>
          <a:off x="5638800" y="4876800"/>
          <a:ext cx="1600200" cy="902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Equation" r:id="rId5" imgW="698400" imgH="393480" progId="Equation.DSMT4">
                  <p:embed/>
                </p:oleObj>
              </mc:Choice>
              <mc:Fallback>
                <p:oleObj name="Equation" r:id="rId5" imgW="698400" imgH="39348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4876800"/>
                        <a:ext cx="1600200" cy="90279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505200" y="6553200"/>
            <a:ext cx="3124200" cy="30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/>
              <a:t>scienceoverdrive.org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4929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24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Period and Frequency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447800"/>
            <a:ext cx="7467600" cy="5181600"/>
          </a:xfrm>
        </p:spPr>
        <p:txBody>
          <a:bodyPr/>
          <a:lstStyle/>
          <a:p>
            <a:r>
              <a:rPr lang="en-US" sz="2800" dirty="0"/>
              <a:t>There’s a hint about the relationship between frequency and period hidden in their units:</a:t>
            </a:r>
          </a:p>
          <a:p>
            <a:endParaRPr lang="en-US" sz="2800" dirty="0"/>
          </a:p>
          <a:p>
            <a:pPr algn="ctr">
              <a:buFontTx/>
              <a:buNone/>
            </a:pPr>
            <a:r>
              <a:rPr lang="en-US" sz="2800" dirty="0"/>
              <a:t>Period: sec		frequency: </a:t>
            </a:r>
            <a:r>
              <a:rPr lang="en-US" sz="2800" dirty="0" err="1"/>
              <a:t>hz</a:t>
            </a:r>
            <a:r>
              <a:rPr lang="en-US" sz="2800" dirty="0"/>
              <a:t> = 1/sec</a:t>
            </a:r>
          </a:p>
          <a:p>
            <a:pPr>
              <a:buFontTx/>
              <a:buNone/>
            </a:pPr>
            <a:endParaRPr lang="en-US" sz="2800" dirty="0"/>
          </a:p>
          <a:p>
            <a:r>
              <a:rPr lang="en-US" sz="2800" dirty="0"/>
              <a:t>They’re inverses!  If you have one, you can simply solve for the other!</a:t>
            </a:r>
          </a:p>
          <a:p>
            <a:pPr>
              <a:buFontTx/>
              <a:buNone/>
            </a:pPr>
            <a:endParaRPr lang="en-US" sz="28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0262287"/>
              </p:ext>
            </p:extLst>
          </p:nvPr>
        </p:nvGraphicFramePr>
        <p:xfrm>
          <a:off x="2895600" y="5334000"/>
          <a:ext cx="1092200" cy="1060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Equation" r:id="rId3" imgW="431613" imgH="418918" progId="Equation.DSMT4">
                  <p:embed/>
                </p:oleObj>
              </mc:Choice>
              <mc:Fallback>
                <p:oleObj name="Equation" r:id="rId3" imgW="431613" imgH="41891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5334000"/>
                        <a:ext cx="1092200" cy="1060229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1877633"/>
              </p:ext>
            </p:extLst>
          </p:nvPr>
        </p:nvGraphicFramePr>
        <p:xfrm>
          <a:off x="6172200" y="5334000"/>
          <a:ext cx="1118122" cy="1018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Equation" r:id="rId5" imgW="431613" imgH="393529" progId="Equation.DSMT4">
                  <p:embed/>
                </p:oleObj>
              </mc:Choice>
              <mc:Fallback>
                <p:oleObj name="Equation" r:id="rId5" imgW="431613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5334000"/>
                        <a:ext cx="1118122" cy="101875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505200" y="6553200"/>
            <a:ext cx="3124200" cy="30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/>
              <a:t>scienceoverdrive.org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5474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292100"/>
            <a:ext cx="6096000" cy="622300"/>
          </a:xfrm>
        </p:spPr>
        <p:txBody>
          <a:bodyPr/>
          <a:lstStyle/>
          <a:p>
            <a:r>
              <a:rPr lang="en-US" dirty="0"/>
              <a:t>Center </a:t>
            </a:r>
            <a:r>
              <a:rPr lang="en-US" dirty="0" smtClean="0"/>
              <a:t>Stage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1143000" y="4572000"/>
            <a:ext cx="8001000" cy="2133600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2000" dirty="0"/>
              <a:t>Count the number of revolutions she makes and divide by the time it takes her.  This will give you her average period of revolution</a:t>
            </a:r>
            <a:r>
              <a:rPr lang="en-US" sz="2000" dirty="0" smtClean="0"/>
              <a:t>.</a:t>
            </a:r>
          </a:p>
          <a:p>
            <a:pPr algn="ctr">
              <a:lnSpc>
                <a:spcPct val="80000"/>
              </a:lnSpc>
            </a:pPr>
            <a:endParaRPr lang="en-US" sz="1100" dirty="0"/>
          </a:p>
          <a:p>
            <a:pPr algn="ctr">
              <a:lnSpc>
                <a:spcPct val="80000"/>
              </a:lnSpc>
            </a:pPr>
            <a:r>
              <a:rPr lang="en-US" sz="2000" dirty="0"/>
              <a:t>Solve for the frequency!</a:t>
            </a:r>
          </a:p>
        </p:txBody>
      </p:sp>
      <p:pic>
        <p:nvPicPr>
          <p:cNvPr id="63496" name="CenterStageSpinFrequency.wmv">
            <a:hlinkClick r:id="" action="ppaction://media"/>
          </p:cNvPr>
          <p:cNvPicPr>
            <a:picLocks noGrp="1" noRot="1" noChangeAspect="1" noChangeArrowheads="1"/>
          </p:cNvPicPr>
          <p:nvPr>
            <p:ph sz="half"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685800"/>
            <a:ext cx="5105400" cy="3829050"/>
          </a:xfrm>
        </p:spPr>
      </p:pic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505200" y="6553200"/>
            <a:ext cx="3124200" cy="304800"/>
          </a:xfrm>
        </p:spPr>
        <p:txBody>
          <a:bodyPr/>
          <a:lstStyle/>
          <a:p>
            <a:r>
              <a:rPr lang="en-US" dirty="0" smtClean="0"/>
              <a:t>scienceoverdrive.org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57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4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34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9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349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228600"/>
            <a:ext cx="6096000" cy="762000"/>
          </a:xfrm>
        </p:spPr>
        <p:txBody>
          <a:bodyPr/>
          <a:lstStyle/>
          <a:p>
            <a:r>
              <a:rPr lang="en-US" dirty="0"/>
              <a:t>Forced Vibrations</a:t>
            </a:r>
          </a:p>
        </p:txBody>
      </p:sp>
      <p:sp>
        <p:nvSpPr>
          <p:cNvPr id="80900" name="Rectangle 4"/>
          <p:cNvSpPr>
            <a:spLocks noRot="1" noChangeArrowheads="1"/>
          </p:cNvSpPr>
          <p:nvPr/>
        </p:nvSpPr>
        <p:spPr bwMode="auto">
          <a:xfrm>
            <a:off x="1143000" y="1295400"/>
            <a:ext cx="7699375" cy="480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en-US" sz="2400" dirty="0"/>
              <a:t>Think of a child on a </a:t>
            </a:r>
            <a:r>
              <a:rPr lang="en-US" sz="2400" dirty="0" smtClean="0"/>
              <a:t>swing:</a:t>
            </a:r>
            <a:endParaRPr lang="en-US" sz="2400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sz="2400" dirty="0" smtClean="0"/>
              <a:t>How </a:t>
            </a:r>
            <a:r>
              <a:rPr lang="en-US" sz="2400" dirty="0"/>
              <a:t>do you keep </a:t>
            </a:r>
            <a:r>
              <a:rPr lang="en-US" sz="2400" dirty="0" smtClean="0"/>
              <a:t>her swinging?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</a:pPr>
            <a:endParaRPr lang="en-US" sz="2400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en-US" sz="2400" dirty="0"/>
              <a:t>Ah…so, if you match the </a:t>
            </a:r>
            <a:r>
              <a:rPr lang="en-US" sz="2400" dirty="0" smtClean="0"/>
              <a:t>frequency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en-US" sz="2400" dirty="0" smtClean="0"/>
              <a:t>     of </a:t>
            </a:r>
            <a:r>
              <a:rPr lang="en-US" sz="2400" dirty="0"/>
              <a:t>oscillation of the </a:t>
            </a:r>
            <a:r>
              <a:rPr lang="en-US" sz="2400" dirty="0" smtClean="0"/>
              <a:t>swing </a:t>
            </a:r>
            <a:r>
              <a:rPr lang="en-US" sz="2400" dirty="0"/>
              <a:t>with </a:t>
            </a:r>
            <a:r>
              <a:rPr lang="en-US" sz="2400" dirty="0" smtClean="0"/>
              <a:t>a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sz="2400" dirty="0" smtClean="0"/>
              <a:t>periodic </a:t>
            </a:r>
            <a:r>
              <a:rPr lang="en-US" sz="2400" dirty="0"/>
              <a:t>input of </a:t>
            </a:r>
            <a:r>
              <a:rPr lang="en-US" sz="2400" dirty="0" smtClean="0"/>
              <a:t>energy</a:t>
            </a:r>
            <a:r>
              <a:rPr lang="en-US" sz="2400" dirty="0"/>
              <a:t>, </a:t>
            </a:r>
            <a:r>
              <a:rPr lang="en-US" sz="2400" dirty="0" smtClean="0"/>
              <a:t>the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sz="2400" dirty="0" smtClean="0"/>
              <a:t>amplitude will grow.</a:t>
            </a:r>
            <a:endParaRPr lang="en-US" sz="2400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en-US" sz="2400" dirty="0" smtClean="0"/>
              <a:t>This </a:t>
            </a:r>
            <a:r>
              <a:rPr lang="en-US" sz="2400" dirty="0"/>
              <a:t>type of motion is referred to as </a:t>
            </a:r>
            <a:r>
              <a:rPr lang="en-US" sz="2400" b="1" dirty="0"/>
              <a:t>forced vibration</a:t>
            </a:r>
            <a:r>
              <a:rPr lang="en-US" sz="2400" dirty="0"/>
              <a:t>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en-US" sz="2000" dirty="0" smtClean="0"/>
              <a:t>- When </a:t>
            </a:r>
            <a:r>
              <a:rPr lang="en-US" sz="2000" dirty="0"/>
              <a:t>the driving force equals the natural frequency of the system and maximum amplitude is reached, the system is said to be in </a:t>
            </a:r>
            <a:r>
              <a:rPr lang="en-US" sz="2000" b="1" dirty="0"/>
              <a:t>resonance.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690" y="1143000"/>
            <a:ext cx="2876920" cy="3301213"/>
          </a:xfrm>
          <a:prstGeom prst="rect">
            <a:avLst/>
          </a:prstGeom>
        </p:spPr>
      </p:pic>
      <p:sp>
        <p:nvSpPr>
          <p:cNvPr id="6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505200" y="6553200"/>
            <a:ext cx="3124200" cy="30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/>
              <a:t>scienceoverdrive.org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1189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0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0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09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09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09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09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809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09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 Pool</a:t>
            </a:r>
            <a:endParaRPr lang="en-US" dirty="0"/>
          </a:p>
        </p:txBody>
      </p:sp>
      <p:pic>
        <p:nvPicPr>
          <p:cNvPr id="5" name="PoolResonanc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838200"/>
            <a:ext cx="6477000" cy="4857751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scienceoverdrive.org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of Resonance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199" y="990600"/>
            <a:ext cx="7623175" cy="5867400"/>
          </a:xfrm>
        </p:spPr>
        <p:txBody>
          <a:bodyPr/>
          <a:lstStyle/>
          <a:p>
            <a:r>
              <a:rPr lang="en-US" dirty="0"/>
              <a:t>Shattering goblets 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r>
              <a:rPr lang="en-US" dirty="0" smtClean="0"/>
              <a:t>Marching </a:t>
            </a:r>
            <a:r>
              <a:rPr lang="en-US" dirty="0"/>
              <a:t>across </a:t>
            </a:r>
          </a:p>
          <a:p>
            <a:pPr>
              <a:buFontTx/>
              <a:buNone/>
            </a:pPr>
            <a:r>
              <a:rPr lang="en-US" dirty="0"/>
              <a:t>	a </a:t>
            </a:r>
            <a:r>
              <a:rPr lang="en-US" dirty="0" smtClean="0"/>
              <a:t>bridge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dirty="0" smtClean="0"/>
              <a:t>Tacoma </a:t>
            </a:r>
            <a:r>
              <a:rPr lang="en-US" dirty="0"/>
              <a:t>Narrows </a:t>
            </a:r>
          </a:p>
          <a:p>
            <a:pPr>
              <a:buFontTx/>
              <a:buNone/>
            </a:pPr>
            <a:r>
              <a:rPr lang="en-US" dirty="0"/>
              <a:t>	Bridge Collapse</a:t>
            </a:r>
          </a:p>
        </p:txBody>
      </p:sp>
      <p:pic>
        <p:nvPicPr>
          <p:cNvPr id="81924" name="Picture 4" descr="taco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2575"/>
            <a:ext cx="3962400" cy="252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5" descr="glas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838200"/>
            <a:ext cx="3352800" cy="219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505200" y="6553200"/>
            <a:ext cx="3124200" cy="30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/>
              <a:t>scienceoverdrive.org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7872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1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19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9" name="Rectangle 5"/>
          <p:cNvSpPr>
            <a:spLocks noGrp="1" noChangeArrowheads="1"/>
          </p:cNvSpPr>
          <p:nvPr>
            <p:ph type="title"/>
          </p:nvPr>
        </p:nvSpPr>
        <p:spPr>
          <a:xfrm>
            <a:off x="2133600" y="0"/>
            <a:ext cx="6096000" cy="1066800"/>
          </a:xfrm>
        </p:spPr>
        <p:txBody>
          <a:bodyPr/>
          <a:lstStyle/>
          <a:p>
            <a:r>
              <a:rPr lang="en-US" sz="3600" dirty="0"/>
              <a:t>The Tacoma Narrows </a:t>
            </a:r>
            <a:r>
              <a:rPr lang="en-US" sz="3600" dirty="0" smtClean="0"/>
              <a:t>Bridge</a:t>
            </a:r>
            <a:br>
              <a:rPr lang="en-US" sz="3600" dirty="0" smtClean="0"/>
            </a:br>
            <a:r>
              <a:rPr lang="en-US" sz="3600" dirty="0" smtClean="0"/>
              <a:t>Resonance </a:t>
            </a:r>
            <a:r>
              <a:rPr lang="en-US" sz="3600" dirty="0"/>
              <a:t>in Action</a:t>
            </a:r>
          </a:p>
        </p:txBody>
      </p:sp>
      <p:pic>
        <p:nvPicPr>
          <p:cNvPr id="82948" name="TacomaShort.wm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066800"/>
            <a:ext cx="6172200" cy="4629150"/>
          </a:xfrm>
        </p:spPr>
      </p:pic>
      <p:sp>
        <p:nvSpPr>
          <p:cNvPr id="4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505200" y="6553200"/>
            <a:ext cx="3124200" cy="30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/>
              <a:t>scienceoverdrive.org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5138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9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29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94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294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Demo: Resonance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the tuning fork and the column of air have the same natural frequency, then the air will resonate and we’ll hear a loud sound.</a:t>
            </a:r>
          </a:p>
          <a:p>
            <a:r>
              <a:rPr lang="en-US" dirty="0" smtClean="0"/>
              <a:t>There is an excellent “speed of sound” lab that you can do with this set-up as a culmination to this unit.</a:t>
            </a:r>
          </a:p>
          <a:p>
            <a:r>
              <a:rPr lang="en-US" dirty="0" smtClean="0"/>
              <a:t>Details to follow.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scienceoverdrive.org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94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Did you hear that vibration?</a:t>
            </a:r>
            <a:endParaRPr lang="en-US" dirty="0"/>
          </a:p>
        </p:txBody>
      </p:sp>
      <p:pic>
        <p:nvPicPr>
          <p:cNvPr id="6" name="SoundHearingVibrations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990600"/>
            <a:ext cx="6324600" cy="4639198"/>
          </a:xfrm>
        </p:spPr>
      </p:pic>
      <p:sp>
        <p:nvSpPr>
          <p:cNvPr id="7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505200" y="6553200"/>
            <a:ext cx="3124200" cy="30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/>
              <a:t>scienceoverdrive.org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4979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expect: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Back&amp;Forth</a:t>
            </a:r>
            <a:r>
              <a:rPr lang="en-US" dirty="0" smtClean="0"/>
              <a:t> (Simple Harmonic) Motion</a:t>
            </a:r>
          </a:p>
          <a:p>
            <a:r>
              <a:rPr lang="en-US" dirty="0" smtClean="0"/>
              <a:t>Pendulums</a:t>
            </a:r>
          </a:p>
          <a:p>
            <a:r>
              <a:rPr lang="en-US" dirty="0" smtClean="0"/>
              <a:t>Resonance</a:t>
            </a:r>
          </a:p>
          <a:p>
            <a:r>
              <a:rPr lang="en-US" dirty="0" smtClean="0"/>
              <a:t>Vibration and Sound</a:t>
            </a:r>
          </a:p>
          <a:p>
            <a:r>
              <a:rPr lang="en-US" dirty="0" smtClean="0"/>
              <a:t>Waves / definitions</a:t>
            </a:r>
          </a:p>
          <a:p>
            <a:pPr lvl="1"/>
            <a:r>
              <a:rPr lang="en-US" dirty="0" smtClean="0"/>
              <a:t>Pulses, Periodic waves, Standing Waves</a:t>
            </a:r>
          </a:p>
          <a:p>
            <a:r>
              <a:rPr lang="en-US" dirty="0" smtClean="0"/>
              <a:t>Waves Math</a:t>
            </a:r>
          </a:p>
          <a:p>
            <a:r>
              <a:rPr lang="en-US" dirty="0" smtClean="0"/>
              <a:t>Wave Interference and Light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scienceoverdrive.org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62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Sound</a:t>
            </a:r>
          </a:p>
        </p:txBody>
      </p:sp>
      <p:sp>
        <p:nvSpPr>
          <p:cNvPr id="3076" name="Rectangle 4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1219200" y="1066800"/>
            <a:ext cx="3548063" cy="43434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/>
              <a:t>All sound comes from vibrating objects</a:t>
            </a:r>
          </a:p>
          <a:p>
            <a:pPr eaLnBrk="1" hangingPunct="1">
              <a:defRPr/>
            </a:pPr>
            <a:r>
              <a:rPr lang="en-US" sz="2400" dirty="0" smtClean="0"/>
              <a:t>The object vibrates the air (or other medium) near it, and the COMPRESSION wave travels from molecule to molecule.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400" dirty="0" smtClean="0"/>
          </a:p>
        </p:txBody>
      </p:sp>
      <p:sp>
        <p:nvSpPr>
          <p:cNvPr id="3078" name="Rectangle 6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4648200" y="1066800"/>
            <a:ext cx="4343400" cy="5059363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/>
              <a:t>It’s important to understand that sound doesn’t travel in a straight line.</a:t>
            </a:r>
          </a:p>
          <a:p>
            <a:pPr eaLnBrk="1" hangingPunct="1">
              <a:defRPr/>
            </a:pPr>
            <a:r>
              <a:rPr lang="en-US" sz="2400" dirty="0" smtClean="0"/>
              <a:t>Sound travels outward in all directions.</a:t>
            </a:r>
          </a:p>
          <a:p>
            <a:pPr eaLnBrk="1" hangingPunct="1">
              <a:defRPr/>
            </a:pPr>
            <a:r>
              <a:rPr lang="en-US" sz="2400" dirty="0" smtClean="0"/>
              <a:t>That’s why it can turn corners.</a:t>
            </a:r>
          </a:p>
        </p:txBody>
      </p:sp>
      <p:pic>
        <p:nvPicPr>
          <p:cNvPr id="3077" name="Picture 5" descr="compression"/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4572000"/>
            <a:ext cx="7467600" cy="1168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505200" y="6553200"/>
            <a:ext cx="3124200" cy="30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/>
              <a:t>scienceoverdrive.org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3782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build="p"/>
      <p:bldP spid="307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057400" y="762000"/>
            <a:ext cx="6172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Sound from vibrating objects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 smtClean="0"/>
          </a:p>
        </p:txBody>
      </p:sp>
      <p:pic>
        <p:nvPicPr>
          <p:cNvPr id="2" name="HondaCivicProject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882" y="914400"/>
            <a:ext cx="640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505200" y="6553200"/>
            <a:ext cx="3124200" cy="30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/>
              <a:t>scienceoverdrive.org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3527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057400" y="244475"/>
            <a:ext cx="6172200" cy="7461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Sound</a:t>
            </a:r>
          </a:p>
        </p:txBody>
      </p:sp>
      <p:sp>
        <p:nvSpPr>
          <p:cNvPr id="76803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1219200" y="990600"/>
            <a:ext cx="7772400" cy="1981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/>
              <a:t>There are three aspects of any sound:</a:t>
            </a:r>
          </a:p>
          <a:p>
            <a:pPr lvl="1" eaLnBrk="1" hangingPunct="1">
              <a:defRPr/>
            </a:pPr>
            <a:r>
              <a:rPr lang="en-US" sz="2000" dirty="0" smtClean="0"/>
              <a:t>A source – a vibrating object: voice, speaker, etc</a:t>
            </a:r>
          </a:p>
          <a:p>
            <a:pPr lvl="1" eaLnBrk="1" hangingPunct="1">
              <a:defRPr/>
            </a:pPr>
            <a:r>
              <a:rPr lang="en-US" sz="2000" dirty="0" smtClean="0"/>
              <a:t>A medium – solid, liquid, or gas</a:t>
            </a:r>
          </a:p>
          <a:p>
            <a:pPr lvl="1" eaLnBrk="1" hangingPunct="1">
              <a:defRPr/>
            </a:pPr>
            <a:r>
              <a:rPr lang="en-US" sz="2000" dirty="0" smtClean="0"/>
              <a:t>A receiver – an ear or microphone</a:t>
            </a:r>
          </a:p>
          <a:p>
            <a:pPr eaLnBrk="1" hangingPunct="1">
              <a:defRPr/>
            </a:pPr>
            <a:r>
              <a:rPr lang="en-US" sz="2400" dirty="0" smtClean="0"/>
              <a:t>So, what is wrong with this video clip?</a:t>
            </a:r>
          </a:p>
          <a:p>
            <a:pPr lvl="1" eaLnBrk="1" hangingPunct="1">
              <a:defRPr/>
            </a:pPr>
            <a:endParaRPr lang="en-US" sz="2000" dirty="0" smtClean="0"/>
          </a:p>
        </p:txBody>
      </p:sp>
      <p:pic>
        <p:nvPicPr>
          <p:cNvPr id="2" name="StarWars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97180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03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057400" y="228600"/>
            <a:ext cx="6172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Sound Properties</a:t>
            </a:r>
          </a:p>
        </p:txBody>
      </p:sp>
      <p:sp>
        <p:nvSpPr>
          <p:cNvPr id="2048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138237" y="1371600"/>
            <a:ext cx="7925321" cy="472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Pitch – How high or low</a:t>
            </a:r>
          </a:p>
          <a:p>
            <a:pPr lvl="1" eaLnBrk="1" hangingPunct="1">
              <a:defRPr/>
            </a:pPr>
            <a:r>
              <a:rPr lang="en-US" dirty="0" smtClean="0"/>
              <a:t>Comes from vibration frequency</a:t>
            </a:r>
          </a:p>
          <a:p>
            <a:pPr lvl="1" eaLnBrk="1" hangingPunct="1">
              <a:defRPr/>
            </a:pPr>
            <a:r>
              <a:rPr lang="en-US" dirty="0" smtClean="0"/>
              <a:t>High frequency = High pitch</a:t>
            </a:r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Volume – How loud</a:t>
            </a:r>
          </a:p>
          <a:p>
            <a:pPr lvl="1" eaLnBrk="1" hangingPunct="1">
              <a:defRPr/>
            </a:pPr>
            <a:r>
              <a:rPr lang="en-US" dirty="0" smtClean="0"/>
              <a:t>Comes from vibration intensity (amplitude)</a:t>
            </a:r>
          </a:p>
          <a:p>
            <a:pPr lvl="1" eaLnBrk="1" hangingPunct="1">
              <a:defRPr/>
            </a:pPr>
            <a:r>
              <a:rPr lang="en-US" dirty="0" smtClean="0"/>
              <a:t>Big Amplitude = Loud Sound</a:t>
            </a:r>
          </a:p>
          <a:p>
            <a:pPr lvl="2" eaLnBrk="1" hangingPunct="1">
              <a:defRPr/>
            </a:pPr>
            <a:r>
              <a:rPr lang="en-US" dirty="0" smtClean="0"/>
              <a:t>(That’s why they call them… Amplifiers.)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505200" y="6553200"/>
            <a:ext cx="3124200" cy="30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/>
              <a:t>scienceoverdrive.org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2191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057400" y="292100"/>
            <a:ext cx="6172200" cy="6223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Sound in Pipes</a:t>
            </a:r>
          </a:p>
        </p:txBody>
      </p:sp>
      <p:sp>
        <p:nvSpPr>
          <p:cNvPr id="41989" name="Rectangle 5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1219200" y="1371600"/>
            <a:ext cx="7626350" cy="52959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/>
              <a:t>Time for another DEMO!</a:t>
            </a:r>
          </a:p>
          <a:p>
            <a:pPr lvl="1" eaLnBrk="1" hangingPunct="1">
              <a:defRPr/>
            </a:pPr>
            <a:r>
              <a:rPr lang="en-US" sz="2000" dirty="0" smtClean="0"/>
              <a:t>Please hold your applause until the end.</a:t>
            </a:r>
          </a:p>
          <a:p>
            <a:pPr>
              <a:defRPr/>
            </a:pPr>
            <a:r>
              <a:rPr lang="en-US" sz="2400" dirty="0" smtClean="0"/>
              <a:t>Activity: Sound in Pipes</a:t>
            </a:r>
          </a:p>
          <a:p>
            <a:pPr lvl="1">
              <a:defRPr/>
            </a:pPr>
            <a:r>
              <a:rPr lang="en-US" sz="2000" dirty="0" smtClean="0"/>
              <a:t>This activity works for strings as well (Lab demo)</a:t>
            </a:r>
          </a:p>
          <a:p>
            <a:pPr eaLnBrk="1" hangingPunct="1">
              <a:defRPr/>
            </a:pPr>
            <a:endParaRPr lang="en-US" sz="2400" dirty="0" smtClean="0"/>
          </a:p>
          <a:p>
            <a:pPr eaLnBrk="1" hangingPunct="1">
              <a:defRPr/>
            </a:pPr>
            <a:r>
              <a:rPr lang="en-US" sz="2400" dirty="0" smtClean="0"/>
              <a:t>Important… what is vibrating?</a:t>
            </a:r>
          </a:p>
          <a:p>
            <a:pPr lvl="1" eaLnBrk="1" hangingPunct="1">
              <a:defRPr/>
            </a:pPr>
            <a:r>
              <a:rPr lang="en-US" sz="2000" dirty="0" smtClean="0"/>
              <a:t>The air or the water?</a:t>
            </a:r>
          </a:p>
          <a:p>
            <a:pPr eaLnBrk="1" hangingPunct="1">
              <a:defRPr/>
            </a:pPr>
            <a:r>
              <a:rPr lang="en-US" sz="2400" dirty="0" smtClean="0"/>
              <a:t>AIR! So, more water means less air, which means…</a:t>
            </a:r>
          </a:p>
          <a:p>
            <a:pPr eaLnBrk="1" hangingPunct="1">
              <a:defRPr/>
            </a:pPr>
            <a:r>
              <a:rPr lang="en-US" sz="2400" dirty="0" smtClean="0"/>
              <a:t>Less “stuff” vibrating, which means…</a:t>
            </a:r>
          </a:p>
          <a:p>
            <a:pPr eaLnBrk="1" hangingPunct="1">
              <a:defRPr/>
            </a:pPr>
            <a:r>
              <a:rPr lang="en-US" sz="2400" dirty="0" smtClean="0"/>
              <a:t>Faster vibration = Higher frequency and pitch!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505200" y="6553200"/>
            <a:ext cx="3124200" cy="304800"/>
          </a:xfrm>
        </p:spPr>
        <p:txBody>
          <a:bodyPr/>
          <a:lstStyle/>
          <a:p>
            <a:r>
              <a:rPr lang="en-US" dirty="0" smtClean="0"/>
              <a:t>scienceoverdrive.org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4303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1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19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19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9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19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19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19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19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76200"/>
            <a:ext cx="6019800" cy="1066800"/>
          </a:xfrm>
        </p:spPr>
        <p:txBody>
          <a:bodyPr/>
          <a:lstStyle/>
          <a:p>
            <a:r>
              <a:rPr lang="en-US" dirty="0" smtClean="0"/>
              <a:t>Pendulum Waves</a:t>
            </a:r>
            <a:endParaRPr lang="en-US" dirty="0"/>
          </a:p>
        </p:txBody>
      </p:sp>
      <p:pic>
        <p:nvPicPr>
          <p:cNvPr id="6" name="Pendulum Waves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1066800"/>
            <a:ext cx="4978400" cy="3733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00" y="1447800"/>
            <a:ext cx="2743200" cy="3733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This “wave” motion is the result of multiple oscillators, each with a different frequency</a:t>
            </a:r>
            <a:endParaRPr lang="en-US" sz="2800" dirty="0"/>
          </a:p>
        </p:txBody>
      </p:sp>
      <p:sp>
        <p:nvSpPr>
          <p:cNvPr id="7" name="Text Placeholder 3"/>
          <p:cNvSpPr txBox="1">
            <a:spLocks/>
          </p:cNvSpPr>
          <p:nvPr/>
        </p:nvSpPr>
        <p:spPr bwMode="auto">
          <a:xfrm>
            <a:off x="1295400" y="4800600"/>
            <a:ext cx="7772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000" dirty="0" smtClean="0"/>
              <a:t>How to make:</a:t>
            </a:r>
          </a:p>
          <a:p>
            <a:pPr marL="0" indent="0">
              <a:buFontTx/>
              <a:buNone/>
            </a:pPr>
            <a:r>
              <a:rPr lang="en-US" sz="2000" dirty="0" smtClean="0"/>
              <a:t>A meter stick, butterfly clips, washers, and string.</a:t>
            </a:r>
            <a:endParaRPr lang="en-US" sz="2000" dirty="0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505200" y="6553200"/>
            <a:ext cx="3124200" cy="304800"/>
          </a:xfrm>
        </p:spPr>
        <p:txBody>
          <a:bodyPr/>
          <a:lstStyle/>
          <a:p>
            <a:r>
              <a:rPr lang="en-US" dirty="0" smtClean="0"/>
              <a:t>scienceoverdrive.org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87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292100"/>
            <a:ext cx="6096000" cy="698500"/>
          </a:xfrm>
        </p:spPr>
        <p:txBody>
          <a:bodyPr/>
          <a:lstStyle/>
          <a:p>
            <a:r>
              <a:rPr lang="en-US" dirty="0"/>
              <a:t>Multiple oscillators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19200" y="1066800"/>
            <a:ext cx="74676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Consider “the wave” at a sporting event.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Let’s try it!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What do you notice about the motion of each person?  Which way do they move?</a:t>
            </a:r>
          </a:p>
        </p:txBody>
      </p:sp>
      <p:pic>
        <p:nvPicPr>
          <p:cNvPr id="24580" name="Picture 4" descr="08knick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524000"/>
            <a:ext cx="6019800" cy="28082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505200" y="6553200"/>
            <a:ext cx="3124200" cy="304800"/>
          </a:xfrm>
        </p:spPr>
        <p:txBody>
          <a:bodyPr/>
          <a:lstStyle/>
          <a:p>
            <a:r>
              <a:rPr lang="en-US" dirty="0" smtClean="0"/>
              <a:t>scienceoverdrive.org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70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Wave definitions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066800"/>
            <a:ext cx="7620000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Wave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 transfer of energy (not material) from one place to another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distortion</a:t>
            </a:r>
            <a:r>
              <a:rPr lang="en-US" dirty="0"/>
              <a:t> in a material</a:t>
            </a:r>
          </a:p>
          <a:p>
            <a:pPr lvl="1">
              <a:lnSpc>
                <a:spcPct val="90000"/>
              </a:lnSpc>
              <a:buFont typeface="Tahoma" pitchFamily="34" charset="0"/>
              <a:buNone/>
            </a:pPr>
            <a:r>
              <a:rPr lang="en-US" dirty="0" smtClean="0"/>
              <a:t>(</a:t>
            </a:r>
            <a:r>
              <a:rPr lang="en-US" dirty="0"/>
              <a:t>M</a:t>
            </a:r>
            <a:r>
              <a:rPr lang="en-US" dirty="0" smtClean="0"/>
              <a:t>aterial </a:t>
            </a:r>
            <a:r>
              <a:rPr lang="en-US" dirty="0"/>
              <a:t>moves only a little)</a:t>
            </a:r>
          </a:p>
          <a:p>
            <a:pPr lvl="1">
              <a:lnSpc>
                <a:spcPct val="90000"/>
              </a:lnSpc>
              <a:buFont typeface="Tahoma" pitchFamily="34" charset="0"/>
              <a:buNone/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Medium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The material a wave</a:t>
            </a:r>
          </a:p>
          <a:p>
            <a:pPr lvl="1">
              <a:lnSpc>
                <a:spcPct val="90000"/>
              </a:lnSpc>
              <a:buFont typeface="Tahoma" pitchFamily="34" charset="0"/>
              <a:buNone/>
            </a:pPr>
            <a:r>
              <a:rPr lang="en-US" dirty="0"/>
              <a:t>propagates (moves) through</a:t>
            </a:r>
          </a:p>
        </p:txBody>
      </p:sp>
      <p:pic>
        <p:nvPicPr>
          <p:cNvPr id="26628" name="Picture 4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133600"/>
            <a:ext cx="2417762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505200" y="6553200"/>
            <a:ext cx="3124200" cy="30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/>
              <a:t>scienceoverdrive.org</a:t>
            </a:r>
            <a:endParaRPr lang="en-US" sz="1400" dirty="0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3048000" y="2895600"/>
            <a:ext cx="0" cy="6858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>
            <a:off x="3048000" y="3581400"/>
            <a:ext cx="4038600" cy="304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9504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292100"/>
            <a:ext cx="6096000" cy="546100"/>
          </a:xfrm>
        </p:spPr>
        <p:txBody>
          <a:bodyPr/>
          <a:lstStyle/>
          <a:p>
            <a:r>
              <a:rPr lang="en-US" dirty="0"/>
              <a:t>Types of waves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19200" y="1371600"/>
            <a:ext cx="3810000" cy="5105400"/>
          </a:xfrm>
        </p:spPr>
        <p:txBody>
          <a:bodyPr/>
          <a:lstStyle/>
          <a:p>
            <a:r>
              <a:rPr lang="en-US" sz="2800" dirty="0"/>
              <a:t>Transverse</a:t>
            </a:r>
          </a:p>
          <a:p>
            <a:pPr lvl="1"/>
            <a:r>
              <a:rPr lang="en-US" sz="2400" dirty="0"/>
              <a:t>Medium moves at 90 degrees to the wave</a:t>
            </a:r>
          </a:p>
          <a:p>
            <a:pPr lvl="1">
              <a:buFont typeface="Tahoma" pitchFamily="34" charset="0"/>
              <a:buNone/>
            </a:pPr>
            <a:endParaRPr lang="en-US" sz="2400" dirty="0"/>
          </a:p>
          <a:p>
            <a:r>
              <a:rPr lang="en-US" sz="2800" dirty="0"/>
              <a:t>Compression / Longitudinal</a:t>
            </a:r>
          </a:p>
          <a:p>
            <a:pPr lvl="1"/>
            <a:r>
              <a:rPr lang="en-US" sz="2400" dirty="0"/>
              <a:t>Medium moves in the same direction as the wave</a:t>
            </a:r>
          </a:p>
        </p:txBody>
      </p:sp>
      <p:pic>
        <p:nvPicPr>
          <p:cNvPr id="28676" name="Picture 4" descr="Twav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1828800"/>
            <a:ext cx="3810000" cy="1184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7" name="Picture 5" descr="Lwav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3962400"/>
            <a:ext cx="3733800" cy="1046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505200" y="6553200"/>
            <a:ext cx="3124200" cy="30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/>
              <a:t>scienceoverdrive.org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5305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Everyone Loves a Slinky!</a:t>
            </a:r>
          </a:p>
        </p:txBody>
      </p:sp>
      <p:pic>
        <p:nvPicPr>
          <p:cNvPr id="39939" name="Picture 3" descr="S-wave_slinky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0299" y="1066800"/>
            <a:ext cx="34385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0" name="Picture 4" descr="P-wave_slinky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990600"/>
            <a:ext cx="34321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1219200" y="5105400"/>
            <a:ext cx="7543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120000"/>
              <a:buFontTx/>
              <a:buChar char="•"/>
            </a:pPr>
            <a:r>
              <a:rPr lang="en-US" dirty="0"/>
              <a:t>Try making transverse and compression waves!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scienceoverdrive.org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5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Waves</a:t>
            </a:r>
            <a:endParaRPr lang="en-US" dirty="0"/>
          </a:p>
        </p:txBody>
      </p:sp>
      <p:pic>
        <p:nvPicPr>
          <p:cNvPr id="5" name="WavePoolDuba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400" y="838200"/>
            <a:ext cx="6172200" cy="462915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scienceoverdrive.org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86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tillery+f06-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7620000" cy="450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1524000" y="3135003"/>
            <a:ext cx="1371600" cy="33855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Transverse</a:t>
            </a:r>
            <a:endParaRPr lang="en-US" sz="1800" dirty="0"/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1447800" y="1219200"/>
            <a:ext cx="1524000" cy="33855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Compression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Review</a:t>
            </a: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505200" y="6553200"/>
            <a:ext cx="3124200" cy="30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/>
              <a:t>scienceoverdrive.org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4726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many waves?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371600"/>
            <a:ext cx="7467600" cy="5105400"/>
          </a:xfrm>
        </p:spPr>
        <p:txBody>
          <a:bodyPr/>
          <a:lstStyle/>
          <a:p>
            <a:r>
              <a:rPr lang="en-US" dirty="0"/>
              <a:t>Pulse – like a stadium wave</a:t>
            </a:r>
          </a:p>
          <a:p>
            <a:pPr lvl="1"/>
            <a:r>
              <a:rPr lang="en-US" dirty="0"/>
              <a:t>One wave traveling through the medium</a:t>
            </a:r>
          </a:p>
          <a:p>
            <a:r>
              <a:rPr lang="en-US" dirty="0"/>
              <a:t>Periodic Wave – like an ocean wave</a:t>
            </a:r>
          </a:p>
          <a:p>
            <a:pPr lvl="1"/>
            <a:r>
              <a:rPr lang="en-US" dirty="0"/>
              <a:t>Waves the happen over and over</a:t>
            </a:r>
          </a:p>
          <a:p>
            <a:r>
              <a:rPr lang="en-US" dirty="0"/>
              <a:t>Standing Wave </a:t>
            </a:r>
          </a:p>
          <a:p>
            <a:pPr lvl="1"/>
            <a:r>
              <a:rPr lang="en-US" dirty="0"/>
              <a:t>Periodic waves that overlap</a:t>
            </a:r>
          </a:p>
          <a:p>
            <a:pPr lvl="1"/>
            <a:r>
              <a:rPr lang="en-US" dirty="0"/>
              <a:t>Appear to stand still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505200" y="6553200"/>
            <a:ext cx="3124200" cy="30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/>
              <a:t>scienceoverdrive.org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730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Wave Pulse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066800"/>
            <a:ext cx="7391400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One wave travelling through a medium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Wave Vocab: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Amplitude: wave height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Velocity: wave speed = distance / time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505200" y="6553200"/>
            <a:ext cx="3124200" cy="30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/>
              <a:t>scienceoverdrive.org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5796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chemeClr val="tx1"/>
                </a:solidFill>
              </a:rPr>
              <a:t>Amplitude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Amplitude</a:t>
            </a:r>
          </a:p>
          <a:p>
            <a:pPr lvl="1"/>
            <a:r>
              <a:rPr lang="en-US" sz="3200" dirty="0"/>
              <a:t>Maximum distance the wave vibrates from its rest position</a:t>
            </a:r>
          </a:p>
        </p:txBody>
      </p:sp>
      <p:pic>
        <p:nvPicPr>
          <p:cNvPr id="54277" name="Picture 5" descr="amplitud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5" r="12329" b="17841"/>
          <a:stretch>
            <a:fillRect/>
          </a:stretch>
        </p:blipFill>
        <p:spPr bwMode="auto">
          <a:xfrm>
            <a:off x="3619500" y="3124200"/>
            <a:ext cx="3124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505200" y="6553200"/>
            <a:ext cx="3124200" cy="30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/>
              <a:t>scienceoverdrive.org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816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Activity Time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 you work on the snakey activity, ask yourself the following questions:</a:t>
            </a:r>
          </a:p>
          <a:p>
            <a:endParaRPr lang="en-US"/>
          </a:p>
          <a:p>
            <a:pPr lvl="1"/>
            <a:r>
              <a:rPr lang="en-US"/>
              <a:t>What does affect a wave’s speed?</a:t>
            </a:r>
          </a:p>
          <a:p>
            <a:pPr lvl="1">
              <a:buFont typeface="Tahoma" pitchFamily="34" charset="0"/>
              <a:buNone/>
            </a:pPr>
            <a:endParaRPr lang="en-US"/>
          </a:p>
          <a:p>
            <a:pPr lvl="1"/>
            <a:r>
              <a:rPr lang="en-US"/>
              <a:t>What does NOT affect a wave’s speed?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505200" y="6553200"/>
            <a:ext cx="3124200" cy="30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/>
              <a:t>scienceoverdrive.org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7822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Activity Follow-up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amplitude affect wave speed?</a:t>
            </a:r>
          </a:p>
          <a:p>
            <a:pPr lvl="1"/>
            <a:r>
              <a:rPr lang="en-US" dirty="0"/>
              <a:t>NO</a:t>
            </a:r>
            <a:r>
              <a:rPr lang="en-US" dirty="0" smtClean="0"/>
              <a:t>!</a:t>
            </a:r>
          </a:p>
          <a:p>
            <a:endParaRPr lang="en-US" dirty="0"/>
          </a:p>
          <a:p>
            <a:pPr>
              <a:lnSpc>
                <a:spcPct val="90000"/>
              </a:lnSpc>
            </a:pPr>
            <a:r>
              <a:rPr lang="en-US" sz="2800" dirty="0"/>
              <a:t>Only the properties of the medium affect the wave’s motion…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NOT whatever creates the wave…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how big a splash or a slinky-shake.</a:t>
            </a:r>
          </a:p>
          <a:p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505200" y="6553200"/>
            <a:ext cx="3124200" cy="30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/>
              <a:t>scienceoverdrive.org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8005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0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292100"/>
            <a:ext cx="6096000" cy="698500"/>
          </a:xfrm>
        </p:spPr>
        <p:txBody>
          <a:bodyPr/>
          <a:lstStyle/>
          <a:p>
            <a:r>
              <a:rPr lang="en-US" dirty="0"/>
              <a:t>Periodic Waves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1066800"/>
            <a:ext cx="8229600" cy="1981200"/>
          </a:xfrm>
        </p:spPr>
        <p:txBody>
          <a:bodyPr/>
          <a:lstStyle/>
          <a:p>
            <a:r>
              <a:rPr lang="en-US" sz="2800" dirty="0"/>
              <a:t>Periodic waves happen over and over</a:t>
            </a:r>
          </a:p>
          <a:p>
            <a:pPr lvl="1"/>
            <a:r>
              <a:rPr lang="en-US" sz="2400" dirty="0"/>
              <a:t>Ocean </a:t>
            </a:r>
            <a:r>
              <a:rPr lang="en-US" sz="2400" dirty="0" smtClean="0"/>
              <a:t>waves</a:t>
            </a:r>
          </a:p>
          <a:p>
            <a:pPr lvl="1"/>
            <a:r>
              <a:rPr lang="en-US" sz="2400" dirty="0" smtClean="0"/>
              <a:t>etc</a:t>
            </a:r>
            <a:r>
              <a:rPr lang="en-US" sz="2400" dirty="0"/>
              <a:t>.</a:t>
            </a:r>
          </a:p>
        </p:txBody>
      </p:sp>
      <p:pic>
        <p:nvPicPr>
          <p:cNvPr id="58373" name="Picture 5" descr="wave(ocean)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2895600"/>
            <a:ext cx="2466713" cy="19907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WavePoo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0" y="1524000"/>
            <a:ext cx="5181600" cy="3886200"/>
          </a:xfrm>
          <a:prstGeom prst="rect">
            <a:avLst/>
          </a:prstGeom>
        </p:spPr>
      </p:pic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505200" y="6553200"/>
            <a:ext cx="3124200" cy="304800"/>
          </a:xfrm>
        </p:spPr>
        <p:txBody>
          <a:bodyPr/>
          <a:lstStyle/>
          <a:p>
            <a:r>
              <a:rPr lang="en-US" dirty="0" smtClean="0"/>
              <a:t>scienceoverdrive.org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16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chemeClr val="tx1"/>
                </a:solidFill>
              </a:rPr>
              <a:t>Wavelength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990600"/>
            <a:ext cx="7924800" cy="5867400"/>
          </a:xfrm>
        </p:spPr>
        <p:txBody>
          <a:bodyPr/>
          <a:lstStyle/>
          <a:p>
            <a:r>
              <a:rPr lang="en-US" dirty="0"/>
              <a:t>Wavelength (</a:t>
            </a:r>
            <a:r>
              <a:rPr lang="en-US" dirty="0">
                <a:cs typeface="Times New Roman" pitchFamily="18" charset="0"/>
              </a:rPr>
              <a:t>λ)</a:t>
            </a:r>
            <a:endParaRPr lang="en-US" dirty="0"/>
          </a:p>
          <a:p>
            <a:pPr lvl="1"/>
            <a:r>
              <a:rPr lang="en-US" dirty="0"/>
              <a:t>The distance from any point on one wave to that same point on the next wave</a:t>
            </a:r>
          </a:p>
          <a:p>
            <a:pPr lvl="1"/>
            <a:endParaRPr lang="en-US" sz="3200" dirty="0"/>
          </a:p>
          <a:p>
            <a:pPr lvl="1">
              <a:buFont typeface="Tahoma" pitchFamily="34" charset="0"/>
              <a:buNone/>
            </a:pPr>
            <a:r>
              <a:rPr lang="en-US" sz="3200" dirty="0"/>
              <a:t>						Crest to Crest</a:t>
            </a:r>
          </a:p>
          <a:p>
            <a:pPr lvl="1">
              <a:buFont typeface="Tahoma" pitchFamily="34" charset="0"/>
              <a:buNone/>
            </a:pPr>
            <a:r>
              <a:rPr lang="en-US" sz="3200" dirty="0"/>
              <a:t>						Trough to Trough</a:t>
            </a:r>
          </a:p>
          <a:p>
            <a:pPr lvl="1">
              <a:buFont typeface="Tahoma" pitchFamily="34" charset="0"/>
              <a:buNone/>
            </a:pPr>
            <a:r>
              <a:rPr lang="en-US" sz="3200" dirty="0"/>
              <a:t>						3 Nodes</a:t>
            </a:r>
          </a:p>
          <a:p>
            <a:pPr lvl="1">
              <a:buFont typeface="Tahoma" pitchFamily="34" charset="0"/>
              <a:buNone/>
            </a:pPr>
            <a:r>
              <a:rPr lang="en-US" sz="3200" dirty="0"/>
              <a:t>						    </a:t>
            </a:r>
            <a:r>
              <a:rPr lang="en-US" sz="2400" dirty="0"/>
              <a:t>(more on this later)</a:t>
            </a:r>
          </a:p>
        </p:txBody>
      </p:sp>
      <p:pic>
        <p:nvPicPr>
          <p:cNvPr id="49157" name="Picture 5" descr="waveleng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468" y="2590800"/>
            <a:ext cx="4589142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3410172" y="2581892"/>
            <a:ext cx="533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λ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3265227" y="4038600"/>
            <a:ext cx="533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λ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505200" y="6553200"/>
            <a:ext cx="3124200" cy="30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/>
              <a:t>scienceoverdrive.org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3191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45358" y="838200"/>
            <a:ext cx="7696200" cy="1981200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The wavelength of a longitudinal wave can be measured as the distance between the center of two compressions or rarefactions.</a:t>
            </a:r>
          </a:p>
        </p:txBody>
      </p:sp>
      <p:pic>
        <p:nvPicPr>
          <p:cNvPr id="51203" name="Picture 3" descr="Longitudinal-Wave"/>
          <p:cNvPicPr>
            <a:picLocks noChangeAspect="1" noChangeArrowheads="1"/>
          </p:cNvPicPr>
          <p:nvPr/>
        </p:nvPicPr>
        <p:blipFill>
          <a:blip r:embed="rId3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0" r="5000" b="32114"/>
          <a:stretch>
            <a:fillRect/>
          </a:stretch>
        </p:blipFill>
        <p:spPr bwMode="auto">
          <a:xfrm>
            <a:off x="1254919" y="2590800"/>
            <a:ext cx="7772400" cy="1627188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scienceoverdrive.org</a:t>
            </a:r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138238" y="0"/>
            <a:ext cx="800576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smtClean="0">
                <a:solidFill>
                  <a:schemeClr val="tx1"/>
                </a:solidFill>
              </a:rPr>
              <a:t>Wavelength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293019" y="4038600"/>
            <a:ext cx="7696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smtClean="0">
                <a:solidFill>
                  <a:schemeClr val="tx1"/>
                </a:solidFill>
              </a:rPr>
              <a:t>Note: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Compressions and Rarefactions are ANTI-nodes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“Normal” air pressure portions are the nodes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15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292100"/>
            <a:ext cx="6019800" cy="698500"/>
          </a:xfrm>
        </p:spPr>
        <p:txBody>
          <a:bodyPr/>
          <a:lstStyle/>
          <a:p>
            <a:r>
              <a:rPr lang="en-US" sz="4000" dirty="0" smtClean="0"/>
              <a:t>Wave </a:t>
            </a:r>
            <a:r>
              <a:rPr lang="en-US" sz="4000" dirty="0"/>
              <a:t>Diagram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1219200" y="5181600"/>
            <a:ext cx="8229600" cy="762000"/>
          </a:xfrm>
        </p:spPr>
        <p:txBody>
          <a:bodyPr/>
          <a:lstStyle/>
          <a:p>
            <a:r>
              <a:rPr lang="en-US" sz="2800" dirty="0"/>
              <a:t>Let’s fill in what we know together.</a:t>
            </a:r>
          </a:p>
        </p:txBody>
      </p:sp>
      <p:pic>
        <p:nvPicPr>
          <p:cNvPr id="44042" name="Picture 10" descr="wavediagra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1587" y="1143000"/>
            <a:ext cx="7872413" cy="3616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505200" y="6553200"/>
            <a:ext cx="3124200" cy="304800"/>
          </a:xfrm>
        </p:spPr>
        <p:txBody>
          <a:bodyPr/>
          <a:lstStyle/>
          <a:p>
            <a:r>
              <a:rPr lang="en-US" dirty="0" smtClean="0"/>
              <a:t>scienceoverdrive.org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26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Waves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scienceoverdrive.org</a:t>
            </a:r>
            <a:endParaRPr lang="en-US" dirty="0"/>
          </a:p>
        </p:txBody>
      </p:sp>
      <p:pic>
        <p:nvPicPr>
          <p:cNvPr id="7" name="StadiumWav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400" y="83820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140768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292100"/>
            <a:ext cx="6096000" cy="698500"/>
          </a:xfrm>
        </p:spPr>
        <p:txBody>
          <a:bodyPr/>
          <a:lstStyle/>
          <a:p>
            <a:r>
              <a:rPr lang="en-US" dirty="0"/>
              <a:t>Standing Waves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943600" y="1219200"/>
            <a:ext cx="3048000" cy="4648200"/>
          </a:xfrm>
        </p:spPr>
        <p:txBody>
          <a:bodyPr/>
          <a:lstStyle/>
          <a:p>
            <a:r>
              <a:rPr lang="en-US" sz="2800" dirty="0">
                <a:sym typeface="Wingdings" pitchFamily="2" charset="2"/>
              </a:rPr>
              <a:t> </a:t>
            </a:r>
            <a:r>
              <a:rPr lang="en-US" sz="2800" dirty="0"/>
              <a:t>Get it?</a:t>
            </a:r>
          </a:p>
          <a:p>
            <a:endParaRPr lang="en-US" sz="2800" dirty="0"/>
          </a:p>
        </p:txBody>
      </p:sp>
      <p:pic>
        <p:nvPicPr>
          <p:cNvPr id="56325" name="Picture 5" descr="wavegoodby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990600"/>
            <a:ext cx="3778250" cy="472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505200" y="6553200"/>
            <a:ext cx="3124200" cy="304800"/>
          </a:xfrm>
        </p:spPr>
        <p:txBody>
          <a:bodyPr/>
          <a:lstStyle/>
          <a:p>
            <a:r>
              <a:rPr lang="en-US" dirty="0" smtClean="0"/>
              <a:t>scienceoverdrive.org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92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292100"/>
            <a:ext cx="6096000" cy="546100"/>
          </a:xfrm>
        </p:spPr>
        <p:txBody>
          <a:bodyPr/>
          <a:lstStyle/>
          <a:p>
            <a:r>
              <a:rPr lang="en-US" dirty="0"/>
              <a:t>Modes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19200" y="1143000"/>
            <a:ext cx="762635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When periodic waves overlap we get a…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STANDING WAVE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On a string it looks like one of these </a:t>
            </a:r>
            <a:r>
              <a:rPr lang="en-US" sz="2800" b="1" dirty="0"/>
              <a:t>modes</a:t>
            </a:r>
            <a:r>
              <a:rPr lang="en-US" sz="2800" dirty="0"/>
              <a:t>: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Notice </a:t>
            </a:r>
            <a:r>
              <a:rPr lang="en-US" sz="2800" dirty="0"/>
              <a:t>the number of waves on the string…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½		1		1 ½		2	</a:t>
            </a:r>
          </a:p>
        </p:txBody>
      </p:sp>
      <p:pic>
        <p:nvPicPr>
          <p:cNvPr id="77828" name="Picture 4" descr="vibratingStringsAnima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2590800"/>
            <a:ext cx="7543800" cy="220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505200" y="6553200"/>
            <a:ext cx="3124200" cy="304800"/>
          </a:xfrm>
        </p:spPr>
        <p:txBody>
          <a:bodyPr/>
          <a:lstStyle/>
          <a:p>
            <a:r>
              <a:rPr lang="en-US" dirty="0" smtClean="0"/>
              <a:t>scienceoverdrive.org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44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7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78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92100"/>
            <a:ext cx="6172200" cy="698500"/>
          </a:xfrm>
        </p:spPr>
        <p:txBody>
          <a:bodyPr/>
          <a:lstStyle/>
          <a:p>
            <a:r>
              <a:rPr lang="en-US" dirty="0" smtClean="0"/>
              <a:t>Standing Waves</a:t>
            </a:r>
            <a:endParaRPr lang="en-US" dirty="0"/>
          </a:p>
        </p:txBody>
      </p:sp>
      <p:pic>
        <p:nvPicPr>
          <p:cNvPr id="6" name="StandingWaves.wm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9800" y="1066800"/>
            <a:ext cx="5791200" cy="4343400"/>
          </a:xfrm>
        </p:spPr>
      </p:pic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505200" y="6553200"/>
            <a:ext cx="3124200" cy="304800"/>
          </a:xfrm>
        </p:spPr>
        <p:txBody>
          <a:bodyPr/>
          <a:lstStyle/>
          <a:p>
            <a:r>
              <a:rPr lang="en-US" dirty="0" smtClean="0"/>
              <a:t>scienceoverdrive.org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22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Ruben’s Tube:</a:t>
            </a:r>
            <a:br>
              <a:rPr lang="en-US" sz="2800" dirty="0" smtClean="0"/>
            </a:br>
            <a:r>
              <a:rPr lang="en-US" sz="2800" dirty="0" smtClean="0"/>
              <a:t>Coolest… standing wave… ever.</a:t>
            </a:r>
            <a:endParaRPr lang="en-US" sz="2800" dirty="0"/>
          </a:p>
        </p:txBody>
      </p:sp>
      <p:pic>
        <p:nvPicPr>
          <p:cNvPr id="5" name="RubensTub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914400"/>
            <a:ext cx="6096000" cy="45720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scienceoverdrive.org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73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Standing Waves Activity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scienceoverdrive.org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2400" dirty="0" smtClean="0"/>
              <a:t>Let’s try an </a:t>
            </a:r>
            <a:r>
              <a:rPr lang="en-US" sz="2400" dirty="0"/>
              <a:t>activity:</a:t>
            </a:r>
          </a:p>
          <a:p>
            <a:pPr>
              <a:buFontTx/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L</a:t>
            </a:r>
            <a:r>
              <a:rPr lang="en-US" sz="2400" dirty="0" smtClean="0"/>
              <a:t>et’s </a:t>
            </a:r>
            <a:r>
              <a:rPr lang="en-US" sz="2400" dirty="0"/>
              <a:t>practice making standing </a:t>
            </a:r>
            <a:r>
              <a:rPr lang="en-US" sz="2400" dirty="0" smtClean="0"/>
              <a:t>waves…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Basically: match a standing wavelength with the frequency needed to create it.</a:t>
            </a:r>
            <a:endParaRPr lang="en-US" sz="2400" dirty="0"/>
          </a:p>
          <a:p>
            <a:endParaRPr lang="en-US" dirty="0"/>
          </a:p>
        </p:txBody>
      </p:sp>
      <p:graphicFrame>
        <p:nvGraphicFramePr>
          <p:cNvPr id="6" name="Object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084285793"/>
              </p:ext>
            </p:extLst>
          </p:nvPr>
        </p:nvGraphicFramePr>
        <p:xfrm>
          <a:off x="1371600" y="4495800"/>
          <a:ext cx="1673225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Equation" r:id="rId4" imgW="431613" imgH="203112" progId="Equation.DSMT4">
                  <p:embed/>
                </p:oleObj>
              </mc:Choice>
              <mc:Fallback>
                <p:oleObj name="Equation" r:id="rId4" imgW="431613" imgH="203112" progId="Equation.DSMT4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495800"/>
                        <a:ext cx="1673225" cy="7874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207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238" y="0"/>
            <a:ext cx="8005762" cy="990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Practice – </a:t>
            </a:r>
            <a:r>
              <a:rPr lang="en-US" sz="2800" dirty="0" smtClean="0"/>
              <a:t>find A, </a:t>
            </a:r>
            <a:r>
              <a:rPr lang="el-GR" sz="2800" dirty="0" smtClean="0"/>
              <a:t>λ</a:t>
            </a:r>
            <a:r>
              <a:rPr lang="en-US" sz="2800" dirty="0" smtClean="0"/>
              <a:t>, f, and v</a:t>
            </a:r>
            <a:endParaRPr lang="en-US" dirty="0"/>
          </a:p>
        </p:txBody>
      </p:sp>
      <p:pic>
        <p:nvPicPr>
          <p:cNvPr id="2253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5979" y="1117790"/>
            <a:ext cx="8210550" cy="3886200"/>
          </a:xfrm>
        </p:spPr>
      </p:pic>
      <p:cxnSp>
        <p:nvCxnSpPr>
          <p:cNvPr id="22532" name="Straight Arrow Connector 5"/>
          <p:cNvCxnSpPr>
            <a:cxnSpLocks noChangeShapeType="1"/>
          </p:cNvCxnSpPr>
          <p:nvPr/>
        </p:nvCxnSpPr>
        <p:spPr bwMode="auto">
          <a:xfrm>
            <a:off x="1996979" y="2260790"/>
            <a:ext cx="0" cy="16002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22533" name="Straight Arrow Connector 8"/>
          <p:cNvCxnSpPr>
            <a:cxnSpLocks noChangeShapeType="1"/>
          </p:cNvCxnSpPr>
          <p:nvPr/>
        </p:nvCxnSpPr>
        <p:spPr bwMode="auto">
          <a:xfrm>
            <a:off x="3368579" y="2184590"/>
            <a:ext cx="4267200" cy="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22534" name="Straight Arrow Connector 10"/>
          <p:cNvCxnSpPr>
            <a:cxnSpLocks noChangeShapeType="1"/>
          </p:cNvCxnSpPr>
          <p:nvPr/>
        </p:nvCxnSpPr>
        <p:spPr bwMode="auto">
          <a:xfrm>
            <a:off x="3063779" y="4013390"/>
            <a:ext cx="2819400" cy="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22535" name="Straight Arrow Connector 12"/>
          <p:cNvCxnSpPr>
            <a:cxnSpLocks noChangeShapeType="1"/>
          </p:cNvCxnSpPr>
          <p:nvPr/>
        </p:nvCxnSpPr>
        <p:spPr bwMode="auto">
          <a:xfrm>
            <a:off x="3044729" y="3060890"/>
            <a:ext cx="0" cy="9525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prstDash val="dash"/>
            <a:round/>
            <a:headEnd/>
            <a:tailEnd/>
          </a:ln>
        </p:spPr>
      </p:cxnSp>
      <p:cxnSp>
        <p:nvCxnSpPr>
          <p:cNvPr id="22536" name="Straight Arrow Connector 16"/>
          <p:cNvCxnSpPr>
            <a:cxnSpLocks noChangeShapeType="1"/>
          </p:cNvCxnSpPr>
          <p:nvPr/>
        </p:nvCxnSpPr>
        <p:spPr bwMode="auto">
          <a:xfrm>
            <a:off x="5883179" y="3060890"/>
            <a:ext cx="0" cy="9525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prstDash val="dash"/>
            <a:round/>
            <a:headEnd/>
            <a:tailEnd/>
          </a:ln>
        </p:spPr>
      </p:cxnSp>
      <p:sp>
        <p:nvSpPr>
          <p:cNvPr id="22537" name="TextBox 17"/>
          <p:cNvSpPr txBox="1">
            <a:spLocks noChangeArrowheads="1"/>
          </p:cNvSpPr>
          <p:nvPr/>
        </p:nvSpPr>
        <p:spPr bwMode="auto">
          <a:xfrm>
            <a:off x="4054379" y="4100703"/>
            <a:ext cx="714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4 sec</a:t>
            </a:r>
          </a:p>
        </p:txBody>
      </p:sp>
      <p:sp>
        <p:nvSpPr>
          <p:cNvPr id="22538" name="TextBox 18"/>
          <p:cNvSpPr txBox="1">
            <a:spLocks noChangeArrowheads="1"/>
          </p:cNvSpPr>
          <p:nvPr/>
        </p:nvSpPr>
        <p:spPr bwMode="auto">
          <a:xfrm>
            <a:off x="5144992" y="1727390"/>
            <a:ext cx="704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12 m</a:t>
            </a:r>
          </a:p>
        </p:txBody>
      </p:sp>
      <p:sp>
        <p:nvSpPr>
          <p:cNvPr id="22539" name="TextBox 19"/>
          <p:cNvSpPr txBox="1">
            <a:spLocks noChangeArrowheads="1"/>
          </p:cNvSpPr>
          <p:nvPr/>
        </p:nvSpPr>
        <p:spPr bwMode="auto">
          <a:xfrm>
            <a:off x="1158780" y="2876740"/>
            <a:ext cx="746220" cy="338554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</a:rPr>
              <a:t>10 cm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514601" y="4285646"/>
            <a:ext cx="6392766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sz="2000" dirty="0"/>
              <a:t>A = 5 cm</a:t>
            </a:r>
          </a:p>
          <a:p>
            <a:r>
              <a:rPr lang="el-GR" sz="2000" dirty="0"/>
              <a:t>λ</a:t>
            </a:r>
            <a:r>
              <a:rPr lang="en-US" sz="2000" dirty="0"/>
              <a:t> = meters/cycles = 12m / 3 cycles = 4 m</a:t>
            </a:r>
          </a:p>
          <a:p>
            <a:r>
              <a:rPr lang="en-US" sz="2000" dirty="0"/>
              <a:t>f = cycles/second = 2 cycles / 4 seconds = 0.5 Hz</a:t>
            </a:r>
          </a:p>
          <a:p>
            <a:r>
              <a:rPr lang="en-US" sz="2000" dirty="0"/>
              <a:t>V = </a:t>
            </a:r>
            <a:r>
              <a:rPr lang="el-GR" sz="2000" dirty="0"/>
              <a:t>λ</a:t>
            </a:r>
            <a:r>
              <a:rPr lang="en-US" sz="2000" dirty="0"/>
              <a:t>f = (4 m)(0.5Hz) = 2 m/s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13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505200" y="6553200"/>
            <a:ext cx="3124200" cy="30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/>
              <a:t>scienceoverdrive.org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4900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 of Sound Lab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295400" y="1352266"/>
            <a:ext cx="4343400" cy="4114800"/>
          </a:xfrm>
        </p:spPr>
        <p:txBody>
          <a:bodyPr/>
          <a:lstStyle/>
          <a:p>
            <a:r>
              <a:rPr lang="en-US" dirty="0" smtClean="0"/>
              <a:t>Tuning fork shows frequency</a:t>
            </a:r>
          </a:p>
          <a:p>
            <a:r>
              <a:rPr lang="en-US" dirty="0" smtClean="0"/>
              <a:t>Measure L and multiply by 4 and you have wavelength</a:t>
            </a:r>
          </a:p>
          <a:p>
            <a:endParaRPr lang="en-US" dirty="0" smtClean="0"/>
          </a:p>
          <a:p>
            <a:r>
              <a:rPr lang="en-US" dirty="0" smtClean="0"/>
              <a:t>Solve for velocity and compare to known value (340 m/s)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524000"/>
            <a:ext cx="3048000" cy="38100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scienceoverdrive.org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91200" y="5486400"/>
            <a:ext cx="1566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Physicslessons.com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9978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Waves Vocab Review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066800"/>
            <a:ext cx="7391400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Amplitude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Wave Height – does not affect wave speed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Velocity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Speed – faster in media that are more dense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Wavelength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Crest to crest, trough to trough, 3 nodes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Frequency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How often the waves occur, waves / seconds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Period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The time for one wave, seconds / wave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505200" y="6553200"/>
            <a:ext cx="3124200" cy="30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/>
              <a:t>scienceoverdrive.org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8382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3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292100"/>
            <a:ext cx="6172200" cy="698500"/>
          </a:xfrm>
        </p:spPr>
        <p:txBody>
          <a:bodyPr/>
          <a:lstStyle/>
          <a:p>
            <a:r>
              <a:rPr lang="en-US" dirty="0"/>
              <a:t>Wave interference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52600" y="4495800"/>
            <a:ext cx="6781800" cy="2133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Crest + Crest = </a:t>
            </a:r>
            <a:r>
              <a:rPr lang="en-US" sz="2800" dirty="0" smtClean="0"/>
              <a:t>?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Trough </a:t>
            </a:r>
            <a:r>
              <a:rPr lang="en-US" sz="2400" dirty="0"/>
              <a:t>+ Trough = </a:t>
            </a:r>
            <a:r>
              <a:rPr lang="en-US" sz="2400" dirty="0" smtClean="0"/>
              <a:t>?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Crest + Trough = ?</a:t>
            </a:r>
          </a:p>
        </p:txBody>
      </p:sp>
      <p:pic>
        <p:nvPicPr>
          <p:cNvPr id="74756" name="Picture 4" descr="tpecp_11_0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1066801"/>
            <a:ext cx="6019800" cy="3429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505200" y="6553200"/>
            <a:ext cx="3124200" cy="304800"/>
          </a:xfrm>
        </p:spPr>
        <p:txBody>
          <a:bodyPr/>
          <a:lstStyle/>
          <a:p>
            <a:r>
              <a:rPr lang="en-US" dirty="0" smtClean="0"/>
              <a:t>scienceoverdrive.org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98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76200"/>
            <a:ext cx="6553200" cy="838200"/>
          </a:xfrm>
        </p:spPr>
        <p:txBody>
          <a:bodyPr/>
          <a:lstStyle/>
          <a:p>
            <a:r>
              <a:rPr lang="en-US" dirty="0"/>
              <a:t>Activity </a:t>
            </a:r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295400" y="990600"/>
            <a:ext cx="7543800" cy="1600200"/>
          </a:xfrm>
        </p:spPr>
        <p:txBody>
          <a:bodyPr/>
          <a:lstStyle/>
          <a:p>
            <a:r>
              <a:rPr lang="en-US" dirty="0"/>
              <a:t>Use a </a:t>
            </a:r>
            <a:r>
              <a:rPr lang="en-US" dirty="0" err="1"/>
              <a:t>snakey</a:t>
            </a:r>
            <a:r>
              <a:rPr lang="en-US" dirty="0"/>
              <a:t> to see constructive and destructive interference!</a:t>
            </a:r>
          </a:p>
        </p:txBody>
      </p:sp>
      <p:pic>
        <p:nvPicPr>
          <p:cNvPr id="3" name="Constructive Interference.mp4">
            <a:hlinkClick r:id="" action="ppaction://media"/>
          </p:cNvPr>
          <p:cNvPicPr>
            <a:picLocks noGrp="1" noChangeAspect="1"/>
          </p:cNvPicPr>
          <p:nvPr>
            <p:ph sz="quarter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" y="2133600"/>
            <a:ext cx="3860800" cy="2895600"/>
          </a:xfrm>
        </p:spPr>
      </p:pic>
      <p:pic>
        <p:nvPicPr>
          <p:cNvPr id="6" name="Destructive Interference.mp4">
            <a:hlinkClick r:id="" action="ppaction://media"/>
          </p:cNvPr>
          <p:cNvPicPr>
            <a:picLocks noGrp="1" noChangeAspect="1"/>
          </p:cNvPicPr>
          <p:nvPr>
            <p:ph sz="quarter" idx="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05400" y="2133600"/>
            <a:ext cx="3860800" cy="2895600"/>
          </a:xfrm>
        </p:spPr>
      </p:pic>
      <p:sp>
        <p:nvSpPr>
          <p:cNvPr id="1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505200" y="6553200"/>
            <a:ext cx="3124200" cy="304800"/>
          </a:xfrm>
        </p:spPr>
        <p:txBody>
          <a:bodyPr/>
          <a:lstStyle/>
          <a:p>
            <a:r>
              <a:rPr lang="en-US" dirty="0" smtClean="0"/>
              <a:t>scienceoverdrive.org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94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wavegoodby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600200"/>
            <a:ext cx="3231406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524000"/>
            <a:ext cx="4495800" cy="5334000"/>
          </a:xfrm>
        </p:spPr>
        <p:txBody>
          <a:bodyPr/>
          <a:lstStyle/>
          <a:p>
            <a:r>
              <a:rPr lang="en-US" sz="2800" dirty="0"/>
              <a:t>So anyway…</a:t>
            </a:r>
          </a:p>
          <a:p>
            <a:r>
              <a:rPr lang="en-US" sz="2800" dirty="0"/>
              <a:t>What do all of these waves have in common?</a:t>
            </a:r>
          </a:p>
          <a:p>
            <a:endParaRPr lang="en-US" sz="2000" dirty="0"/>
          </a:p>
          <a:p>
            <a:r>
              <a:rPr lang="en-US" sz="2800" dirty="0"/>
              <a:t>Most importantly:</a:t>
            </a:r>
          </a:p>
          <a:p>
            <a:r>
              <a:rPr lang="en-US" sz="2800" dirty="0"/>
              <a:t>They go…</a:t>
            </a:r>
          </a:p>
          <a:p>
            <a:pPr lvl="1"/>
            <a:r>
              <a:rPr lang="en-US" sz="2400" dirty="0"/>
              <a:t>Up and down</a:t>
            </a:r>
          </a:p>
          <a:p>
            <a:pPr lvl="1"/>
            <a:r>
              <a:rPr lang="en-US" sz="2400" dirty="0"/>
              <a:t>Back a forth</a:t>
            </a:r>
          </a:p>
          <a:p>
            <a:pPr lvl="1"/>
            <a:r>
              <a:rPr lang="en-US" sz="2400" dirty="0"/>
              <a:t>Etc.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505200" y="6553200"/>
            <a:ext cx="3124200" cy="304800"/>
          </a:xfrm>
        </p:spPr>
        <p:txBody>
          <a:bodyPr/>
          <a:lstStyle/>
          <a:p>
            <a:r>
              <a:rPr lang="en-US" dirty="0" smtClean="0"/>
              <a:t>scienceoverdrive.org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38238" y="0"/>
            <a:ext cx="8005762" cy="990600"/>
          </a:xfrm>
        </p:spPr>
        <p:txBody>
          <a:bodyPr/>
          <a:lstStyle/>
          <a:p>
            <a:r>
              <a:rPr lang="en-US" dirty="0" smtClean="0"/>
              <a:t>Examples of Waves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09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3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33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33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3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76200"/>
            <a:ext cx="7086600" cy="762000"/>
          </a:xfrm>
        </p:spPr>
        <p:txBody>
          <a:bodyPr/>
          <a:lstStyle/>
          <a:p>
            <a:r>
              <a:rPr lang="en-US" dirty="0"/>
              <a:t>Double Slit </a:t>
            </a:r>
            <a:r>
              <a:rPr lang="en-US" dirty="0" smtClean="0"/>
              <a:t>Interference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066800"/>
            <a:ext cx="4040188" cy="1600200"/>
          </a:xfrm>
        </p:spPr>
        <p:txBody>
          <a:bodyPr/>
          <a:lstStyle/>
          <a:p>
            <a:r>
              <a:rPr lang="en-US" dirty="0" smtClean="0"/>
              <a:t>When waves come from two sources they interfere and create this strange pattern</a:t>
            </a:r>
            <a:endParaRPr lang="en-US" dirty="0"/>
          </a:p>
        </p:txBody>
      </p:sp>
      <p:pic>
        <p:nvPicPr>
          <p:cNvPr id="75780" name="Picture 4" descr="quantum_spli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743200"/>
            <a:ext cx="4040188" cy="30130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5334000" y="4648200"/>
            <a:ext cx="4041775" cy="1295400"/>
          </a:xfrm>
        </p:spPr>
        <p:txBody>
          <a:bodyPr/>
          <a:lstStyle/>
          <a:p>
            <a:r>
              <a:rPr lang="en-US" dirty="0" smtClean="0"/>
              <a:t>Easy to reproduce to a laser and apiece of paper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   Light is a wave!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838200"/>
            <a:ext cx="2590800" cy="3710026"/>
          </a:xfrm>
        </p:spPr>
      </p:pic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/>
              <a:t>scienceoverdrive.org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898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76200"/>
            <a:ext cx="7086600" cy="1143000"/>
          </a:xfrm>
        </p:spPr>
        <p:txBody>
          <a:bodyPr/>
          <a:lstStyle/>
          <a:p>
            <a:r>
              <a:rPr lang="en-US" dirty="0" smtClean="0"/>
              <a:t>Light Interference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NASA Classroom Activity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066800"/>
            <a:ext cx="7924800" cy="1371600"/>
          </a:xfrm>
        </p:spPr>
        <p:txBody>
          <a:bodyPr/>
          <a:lstStyle/>
          <a:p>
            <a:r>
              <a:rPr lang="en-US" dirty="0" smtClean="0"/>
              <a:t>Easy interference demo / intro activity:</a:t>
            </a:r>
          </a:p>
          <a:p>
            <a:r>
              <a:rPr lang="en-US" dirty="0" smtClean="0"/>
              <a:t>   (Requires only black paper and microscope slides.)</a:t>
            </a:r>
            <a:endParaRPr lang="en-US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/>
              <a:t>scienceoverdrive.org</a:t>
            </a:r>
            <a:endParaRPr lang="en-US" sz="1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362200"/>
            <a:ext cx="7848600" cy="3321002"/>
          </a:xfrm>
        </p:spPr>
      </p:pic>
    </p:spTree>
    <p:extLst>
      <p:ext uri="{BB962C8B-B14F-4D97-AF65-F5344CB8AC3E}">
        <p14:creationId xmlns:p14="http://schemas.microsoft.com/office/powerpoint/2010/main" val="241769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VA Physical Science Standards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PS.2c – States of matter</a:t>
            </a:r>
          </a:p>
          <a:p>
            <a:r>
              <a:rPr lang="en-US" sz="2400" dirty="0" smtClean="0"/>
              <a:t>PS.6 – Transfer of energy</a:t>
            </a:r>
          </a:p>
          <a:p>
            <a:r>
              <a:rPr lang="en-US" sz="2400" dirty="0" smtClean="0"/>
              <a:t>PS.8</a:t>
            </a:r>
            <a:r>
              <a:rPr lang="en-US" sz="2400" dirty="0"/>
              <a:t> </a:t>
            </a:r>
            <a:r>
              <a:rPr lang="en-US" sz="2400" dirty="0" smtClean="0"/>
              <a:t>– Sound waves</a:t>
            </a:r>
          </a:p>
          <a:p>
            <a:pPr marL="971550" lvl="1" indent="-514350">
              <a:buAutoNum type="alphaLcParenR"/>
            </a:pPr>
            <a:r>
              <a:rPr lang="en-US" sz="2000" dirty="0" smtClean="0"/>
              <a:t>wavelength</a:t>
            </a:r>
            <a:r>
              <a:rPr lang="en-US" sz="2000" dirty="0"/>
              <a:t>, frequency, speed, amplitude, rarefaction, and </a:t>
            </a:r>
            <a:r>
              <a:rPr lang="en-US" sz="2000" dirty="0" smtClean="0"/>
              <a:t>compression;</a:t>
            </a:r>
          </a:p>
          <a:p>
            <a:pPr marL="971550" lvl="1" indent="-514350">
              <a:buAutoNum type="alphaLcParenR"/>
            </a:pPr>
            <a:r>
              <a:rPr lang="en-US" sz="2000" dirty="0" smtClean="0"/>
              <a:t>resonance</a:t>
            </a:r>
            <a:r>
              <a:rPr lang="en-US" sz="2000" dirty="0"/>
              <a:t>; </a:t>
            </a:r>
            <a:endParaRPr lang="en-US" sz="2000" dirty="0" smtClean="0"/>
          </a:p>
          <a:p>
            <a:pPr marL="971550" lvl="1" indent="-514350">
              <a:buAutoNum type="alphaLcParenR"/>
            </a:pPr>
            <a:r>
              <a:rPr lang="en-US" sz="2000" dirty="0" smtClean="0"/>
              <a:t>the </a:t>
            </a:r>
            <a:r>
              <a:rPr lang="en-US" sz="2000" dirty="0"/>
              <a:t>nature of compression waves; </a:t>
            </a:r>
            <a:r>
              <a:rPr lang="en-US" sz="2000" dirty="0" smtClean="0"/>
              <a:t>and</a:t>
            </a:r>
          </a:p>
          <a:p>
            <a:pPr marL="971550" lvl="1" indent="-514350">
              <a:buAutoNum type="alphaLcParenR"/>
            </a:pPr>
            <a:r>
              <a:rPr lang="en-US" sz="2000" dirty="0" smtClean="0"/>
              <a:t>technological </a:t>
            </a:r>
            <a:r>
              <a:rPr lang="en-US" sz="2000" dirty="0"/>
              <a:t>applications of sound. </a:t>
            </a:r>
            <a:endParaRPr lang="en-US" sz="1600" dirty="0"/>
          </a:p>
          <a:p>
            <a:r>
              <a:rPr lang="en-US" sz="2400" dirty="0" smtClean="0"/>
              <a:t>PS.9 – Transverse Waves</a:t>
            </a:r>
          </a:p>
          <a:p>
            <a:pPr marL="971550" lvl="1" indent="-514350">
              <a:buAutoNum type="alphaLcParenR"/>
            </a:pPr>
            <a:r>
              <a:rPr lang="en-US" sz="2000" dirty="0" smtClean="0"/>
              <a:t>wavelength</a:t>
            </a:r>
            <a:r>
              <a:rPr lang="en-US" sz="2000" dirty="0"/>
              <a:t>, frequency, speed, amplitude, crest, and </a:t>
            </a:r>
            <a:r>
              <a:rPr lang="en-US" sz="2000" dirty="0" smtClean="0"/>
              <a:t>trough;</a:t>
            </a:r>
          </a:p>
          <a:p>
            <a:pPr marL="971550" lvl="1" indent="-514350">
              <a:buAutoNum type="alphaLcParenR"/>
            </a:pPr>
            <a:r>
              <a:rPr lang="en-US" sz="2000" dirty="0" smtClean="0"/>
              <a:t>the </a:t>
            </a:r>
            <a:r>
              <a:rPr lang="en-US" sz="2000" dirty="0"/>
              <a:t>wave behavior of light</a:t>
            </a:r>
            <a:r>
              <a:rPr lang="en-US" sz="2000" dirty="0" smtClean="0"/>
              <a:t>;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 smtClean="0"/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scienceoverdrive.org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17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How to add video</a:t>
            </a:r>
            <a:br>
              <a:rPr lang="en-US" sz="2800" dirty="0"/>
            </a:br>
            <a:r>
              <a:rPr lang="en-US" sz="2800" dirty="0"/>
              <a:t>to your power point presentations…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066800"/>
            <a:ext cx="7924800" cy="5791200"/>
          </a:xfrm>
        </p:spPr>
        <p:txBody>
          <a:bodyPr/>
          <a:lstStyle/>
          <a:p>
            <a:r>
              <a:rPr lang="en-US" sz="2400" dirty="0"/>
              <a:t>Place a .</a:t>
            </a:r>
            <a:r>
              <a:rPr lang="en-US" sz="2400" dirty="0" err="1"/>
              <a:t>wmv</a:t>
            </a:r>
            <a:r>
              <a:rPr lang="en-US" sz="2400" dirty="0"/>
              <a:t> file somewhere you can find easily… desktop folder, </a:t>
            </a:r>
            <a:r>
              <a:rPr lang="en-US" sz="2400" dirty="0" smtClean="0"/>
              <a:t>C-drive</a:t>
            </a:r>
          </a:p>
          <a:p>
            <a:endParaRPr lang="en-US" sz="1000" dirty="0" smtClean="0"/>
          </a:p>
          <a:p>
            <a:r>
              <a:rPr lang="en-US" sz="2400" dirty="0" smtClean="0"/>
              <a:t>Under the “Home” menu</a:t>
            </a:r>
          </a:p>
          <a:p>
            <a:pPr marL="0" indent="0">
              <a:buNone/>
            </a:pPr>
            <a:r>
              <a:rPr lang="en-US" sz="2400" dirty="0" smtClean="0"/>
              <a:t>     select a “layout”</a:t>
            </a:r>
          </a:p>
          <a:p>
            <a:pPr marL="0" indent="0">
              <a:buNone/>
            </a:pPr>
            <a:r>
              <a:rPr lang="en-US" sz="2400" dirty="0" smtClean="0"/>
              <a:t>     that includes “content”</a:t>
            </a:r>
            <a:endParaRPr lang="en-US" sz="2400" dirty="0"/>
          </a:p>
          <a:p>
            <a:endParaRPr lang="en-US" sz="1000" dirty="0" smtClean="0"/>
          </a:p>
          <a:p>
            <a:r>
              <a:rPr lang="en-US" sz="2400" dirty="0" smtClean="0"/>
              <a:t>Select </a:t>
            </a:r>
            <a:r>
              <a:rPr lang="en-US" sz="2400" dirty="0"/>
              <a:t>Insert Media </a:t>
            </a:r>
            <a:r>
              <a:rPr lang="en-US" sz="2400" dirty="0" smtClean="0"/>
              <a:t>Clip</a:t>
            </a:r>
          </a:p>
          <a:p>
            <a:pPr marL="0" indent="0">
              <a:buNone/>
            </a:pPr>
            <a:r>
              <a:rPr lang="en-US" sz="2400" dirty="0" smtClean="0"/>
              <a:t>     on </a:t>
            </a:r>
            <a:r>
              <a:rPr lang="en-US" sz="2400" dirty="0"/>
              <a:t>your slide.</a:t>
            </a:r>
          </a:p>
          <a:p>
            <a:endParaRPr lang="en-US" sz="1000" dirty="0" smtClean="0"/>
          </a:p>
          <a:p>
            <a:r>
              <a:rPr lang="en-US" sz="2400" dirty="0" smtClean="0"/>
              <a:t>Browse to </a:t>
            </a:r>
            <a:r>
              <a:rPr lang="en-US" sz="2400" dirty="0"/>
              <a:t>the .</a:t>
            </a:r>
            <a:r>
              <a:rPr lang="en-US" sz="2400" dirty="0" err="1"/>
              <a:t>wmv</a:t>
            </a:r>
            <a:r>
              <a:rPr lang="en-US" sz="2400" dirty="0"/>
              <a:t> file.</a:t>
            </a:r>
          </a:p>
          <a:p>
            <a:endParaRPr lang="en-US" sz="1000" dirty="0" smtClean="0"/>
          </a:p>
          <a:p>
            <a:r>
              <a:rPr lang="en-US" sz="2400" dirty="0" smtClean="0"/>
              <a:t>Choose </a:t>
            </a:r>
            <a:r>
              <a:rPr lang="en-US" sz="2400" dirty="0"/>
              <a:t>play options and resize, as needed.</a:t>
            </a:r>
          </a:p>
          <a:p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954" y="1622946"/>
            <a:ext cx="4221359" cy="3429000"/>
          </a:xfrm>
          <a:prstGeom prst="rect">
            <a:avLst/>
          </a:prstGeom>
        </p:spPr>
      </p:pic>
      <p:sp>
        <p:nvSpPr>
          <p:cNvPr id="5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505200" y="6553200"/>
            <a:ext cx="3124200" cy="30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/>
              <a:t>scienceoverdrive.org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5555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066800" y="1371600"/>
            <a:ext cx="4572000" cy="2743200"/>
          </a:xfrm>
        </p:spPr>
        <p:txBody>
          <a:bodyPr/>
          <a:lstStyle/>
          <a:p>
            <a:r>
              <a:rPr lang="en-US" sz="2800" dirty="0"/>
              <a:t>Pendulum clocks,</a:t>
            </a:r>
          </a:p>
          <a:p>
            <a:r>
              <a:rPr lang="en-US" sz="2800" dirty="0"/>
              <a:t>M</a:t>
            </a:r>
            <a:r>
              <a:rPr lang="en-US" sz="2800" dirty="0" smtClean="0"/>
              <a:t>asses </a:t>
            </a:r>
            <a:r>
              <a:rPr lang="en-US" sz="2800" dirty="0"/>
              <a:t>on springs,</a:t>
            </a:r>
          </a:p>
          <a:p>
            <a:r>
              <a:rPr lang="en-US" sz="2800" dirty="0"/>
              <a:t>The motion of waves…</a:t>
            </a:r>
          </a:p>
          <a:p>
            <a:r>
              <a:rPr lang="en-US" sz="2800" dirty="0"/>
              <a:t>they all move back and forth!</a:t>
            </a:r>
          </a:p>
          <a:p>
            <a:endParaRPr lang="en-US" sz="2800" dirty="0"/>
          </a:p>
        </p:txBody>
      </p:sp>
      <p:pic>
        <p:nvPicPr>
          <p:cNvPr id="17418" name="Picture 10" descr="Simple_Pendulum_Oscillator"/>
          <p:cNvPicPr>
            <a:picLocks noGrp="1" noChangeAspect="1" noChangeArrowheads="1" noCrop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1371600"/>
            <a:ext cx="1600200" cy="4343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9" name="Picture 11" descr="Simple_harmonic_oscillator"/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1400" y="1295400"/>
            <a:ext cx="1600200" cy="4495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0" name="Picture 12" descr="Simple_harmonic_motion_animation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801644"/>
            <a:ext cx="4038600" cy="190859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38238" y="0"/>
            <a:ext cx="8005762" cy="990600"/>
          </a:xfrm>
        </p:spPr>
        <p:txBody>
          <a:bodyPr/>
          <a:lstStyle/>
          <a:p>
            <a:r>
              <a:rPr lang="en-US" dirty="0" smtClean="0"/>
              <a:t>Back &amp; Forth Motion</a:t>
            </a:r>
            <a:endParaRPr lang="en-US" dirty="0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505200" y="6553200"/>
            <a:ext cx="3124200" cy="304800"/>
          </a:xfrm>
        </p:spPr>
        <p:txBody>
          <a:bodyPr/>
          <a:lstStyle/>
          <a:p>
            <a:r>
              <a:rPr lang="en-US" dirty="0" smtClean="0"/>
              <a:t>scienceoverdrive.org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40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1524000"/>
            <a:ext cx="8001000" cy="50292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sz="2200" dirty="0"/>
              <a:t>When things move back and forth under certain </a:t>
            </a:r>
            <a:r>
              <a:rPr lang="en-US" sz="2200" dirty="0" smtClean="0"/>
              <a:t>conditions, </a:t>
            </a:r>
            <a:r>
              <a:rPr lang="en-US" sz="2200" dirty="0"/>
              <a:t>we say that they exhibit Simple Harmonic Motion.</a:t>
            </a:r>
          </a:p>
          <a:p>
            <a:pPr>
              <a:lnSpc>
                <a:spcPct val="90000"/>
              </a:lnSpc>
            </a:pPr>
            <a:endParaRPr lang="en-US" sz="22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200" dirty="0"/>
              <a:t>If an object is pulled </a:t>
            </a:r>
            <a:r>
              <a:rPr lang="en-US" sz="2200" dirty="0" smtClean="0"/>
              <a:t>away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200" dirty="0" smtClean="0"/>
              <a:t>from </a:t>
            </a:r>
            <a:r>
              <a:rPr lang="en-US" sz="2200" dirty="0"/>
              <a:t>a center (equilibrium)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200" dirty="0" smtClean="0"/>
              <a:t>point</a:t>
            </a:r>
            <a:r>
              <a:rPr lang="en-US" sz="2200" dirty="0"/>
              <a:t>, a force will pull that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200" dirty="0" smtClean="0"/>
              <a:t>object </a:t>
            </a:r>
            <a:r>
              <a:rPr lang="en-US" sz="2200" dirty="0"/>
              <a:t>back to the center.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2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200" dirty="0"/>
              <a:t>The farther an object gets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200" dirty="0" smtClean="0"/>
              <a:t>from </a:t>
            </a:r>
            <a:r>
              <a:rPr lang="en-US" sz="2200" dirty="0"/>
              <a:t>equilibrium, the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200" dirty="0" smtClean="0"/>
              <a:t>more </a:t>
            </a:r>
            <a:r>
              <a:rPr lang="en-US" sz="2200" dirty="0"/>
              <a:t>force pulls it back.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38238" y="0"/>
            <a:ext cx="8005762" cy="990600"/>
          </a:xfrm>
        </p:spPr>
        <p:txBody>
          <a:bodyPr/>
          <a:lstStyle/>
          <a:p>
            <a:r>
              <a:rPr lang="en-US" dirty="0" smtClean="0"/>
              <a:t>Simple Harmonic Motion</a:t>
            </a:r>
            <a:endParaRPr lang="en-US" dirty="0"/>
          </a:p>
        </p:txBody>
      </p:sp>
      <p:pic>
        <p:nvPicPr>
          <p:cNvPr id="4" name="Bowling Ball Pendulum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21200" y="2209800"/>
            <a:ext cx="4470400" cy="3352800"/>
          </a:xfrm>
        </p:spPr>
      </p:pic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505200" y="6553200"/>
            <a:ext cx="3124200" cy="304800"/>
          </a:xfrm>
        </p:spPr>
        <p:txBody>
          <a:bodyPr/>
          <a:lstStyle/>
          <a:p>
            <a:r>
              <a:rPr lang="en-US" dirty="0" smtClean="0"/>
              <a:t>scienceoverdrive.org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02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Activity Time: Pendulums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Given the following materials:</a:t>
            </a:r>
          </a:p>
          <a:p>
            <a:pPr lvl="1"/>
            <a:r>
              <a:rPr lang="en-US" sz="2400" dirty="0" smtClean="0"/>
              <a:t>Washers, String, Paper clips, Meter sticks, Protractors, Timers</a:t>
            </a:r>
          </a:p>
          <a:p>
            <a:r>
              <a:rPr lang="en-US" sz="2800" dirty="0" smtClean="0"/>
              <a:t>Can </a:t>
            </a:r>
            <a:r>
              <a:rPr lang="en-US" sz="2800" dirty="0"/>
              <a:t>you figure out the only variable that affects the time it takes for a pendulum to swing back and forth</a:t>
            </a:r>
            <a:r>
              <a:rPr lang="en-US" sz="2800" dirty="0" smtClean="0"/>
              <a:t>?</a:t>
            </a:r>
          </a:p>
          <a:p>
            <a:r>
              <a:rPr lang="en-US" sz="2800" dirty="0" smtClean="0"/>
              <a:t>Great for guided inquiry:</a:t>
            </a:r>
          </a:p>
          <a:p>
            <a:pPr lvl="1"/>
            <a:r>
              <a:rPr lang="en-US" sz="2400" dirty="0" smtClean="0"/>
              <a:t>As a class, discuss what characteristics can be changed about the pendulum; have different groups test different independent variables.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scienceoverdrive.org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52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Period of a Simple Pendulum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066800"/>
            <a:ext cx="73914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The period of a simple pendulum moving with simple harmonic motion can be determined using the following equation: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	</a:t>
            </a:r>
            <a:r>
              <a:rPr lang="en-US" sz="2800" dirty="0" smtClean="0"/>
              <a:t>			This </a:t>
            </a:r>
            <a:r>
              <a:rPr lang="en-US" sz="2800" dirty="0"/>
              <a:t>is for </a:t>
            </a:r>
            <a:r>
              <a:rPr lang="en-US" sz="2800" dirty="0" smtClean="0"/>
              <a:t>small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	</a:t>
            </a:r>
            <a:r>
              <a:rPr lang="en-US" sz="2800" dirty="0" smtClean="0"/>
              <a:t>			amplitudes only</a:t>
            </a:r>
            <a:br>
              <a:rPr lang="en-US" sz="2800" dirty="0" smtClean="0"/>
            </a:br>
            <a:r>
              <a:rPr lang="en-US" sz="2800" dirty="0" smtClean="0"/>
              <a:t>				(</a:t>
            </a:r>
            <a:r>
              <a:rPr lang="el-GR" sz="2800" dirty="0">
                <a:cs typeface="Tahoma" pitchFamily="34" charset="0"/>
              </a:rPr>
              <a:t>Θ</a:t>
            </a:r>
            <a:r>
              <a:rPr lang="en-US" sz="2800" dirty="0" smtClean="0">
                <a:cs typeface="Tahoma" pitchFamily="34" charset="0"/>
              </a:rPr>
              <a:t>«15°)</a:t>
            </a:r>
            <a:endParaRPr lang="en-US" sz="2800" dirty="0">
              <a:cs typeface="Tahoma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cs typeface="Tahoma" pitchFamily="34" charset="0"/>
              </a:rPr>
              <a:t>What is the only variable that affects the period of a simple pendulum</a:t>
            </a:r>
            <a:r>
              <a:rPr lang="en-US" sz="2800" dirty="0" smtClean="0">
                <a:cs typeface="Tahoma" pitchFamily="34" charset="0"/>
              </a:rPr>
              <a:t>?</a:t>
            </a:r>
          </a:p>
          <a:p>
            <a:pPr lvl="3">
              <a:lnSpc>
                <a:spcPct val="90000"/>
              </a:lnSpc>
            </a:pPr>
            <a:r>
              <a:rPr lang="en-US" sz="2400" dirty="0" smtClean="0">
                <a:cs typeface="Tahoma" pitchFamily="34" charset="0"/>
              </a:rPr>
              <a:t>Important: Amplitude does not affect this back and forth motion</a:t>
            </a:r>
          </a:p>
          <a:p>
            <a:pPr marL="1371600" lvl="3" indent="0">
              <a:lnSpc>
                <a:spcPct val="90000"/>
              </a:lnSpc>
              <a:buNone/>
            </a:pPr>
            <a:endParaRPr lang="en-US" sz="1600" dirty="0">
              <a:cs typeface="Tahoma" pitchFamily="34" charset="0"/>
            </a:endParaRPr>
          </a:p>
        </p:txBody>
      </p:sp>
      <p:graphicFrame>
        <p:nvGraphicFramePr>
          <p:cNvPr id="68612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8229600" y="2586038"/>
          <a:ext cx="914400" cy="19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2586038"/>
                        <a:ext cx="914400" cy="198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3" name="Object 5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149084505"/>
              </p:ext>
            </p:extLst>
          </p:nvPr>
        </p:nvGraphicFramePr>
        <p:xfrm>
          <a:off x="2286000" y="2514600"/>
          <a:ext cx="2438400" cy="1474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Equation" r:id="rId6" imgW="711000" imgH="469800" progId="Equation.DSMT4">
                  <p:embed/>
                </p:oleObj>
              </mc:Choice>
              <mc:Fallback>
                <p:oleObj name="Equation" r:id="rId6" imgW="71100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514600"/>
                        <a:ext cx="2438400" cy="14747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505200" y="6553200"/>
            <a:ext cx="3124200" cy="30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400" dirty="0" smtClean="0"/>
              <a:t>scienceoverdrive.org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772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ster Slid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version>
  <revision id="1.0.37047.0"/>
</version>
</file>

<file path=customXml/itemProps1.xml><?xml version="1.0" encoding="utf-8"?>
<ds:datastoreItem xmlns:ds="http://schemas.openxmlformats.org/officeDocument/2006/customXml" ds:itemID="{2916D725-821B-4E13-A375-5396319D37D2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13886</TotalTime>
  <Words>1692</Words>
  <Application>Microsoft Office PowerPoint</Application>
  <PresentationFormat>On-screen Show (4:3)</PresentationFormat>
  <Paragraphs>385</Paragraphs>
  <Slides>53</Slides>
  <Notes>17</Notes>
  <HiddenSlides>0</HiddenSlides>
  <MMClips>16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Master Slide</vt:lpstr>
      <vt:lpstr>Equation</vt:lpstr>
      <vt:lpstr>WAVES – Science Overdrive</vt:lpstr>
      <vt:lpstr>What to expect:</vt:lpstr>
      <vt:lpstr>Examples of Waves</vt:lpstr>
      <vt:lpstr>Examples of Waves</vt:lpstr>
      <vt:lpstr>Examples of Waves</vt:lpstr>
      <vt:lpstr>Back &amp; Forth Motion</vt:lpstr>
      <vt:lpstr>Simple Harmonic Motion</vt:lpstr>
      <vt:lpstr>Activity Time: Pendulums</vt:lpstr>
      <vt:lpstr>The Period of a Simple Pendulum</vt:lpstr>
      <vt:lpstr>Peter Parker Picks a Proper Period </vt:lpstr>
      <vt:lpstr>Period and frequency</vt:lpstr>
      <vt:lpstr>Period and Frequency</vt:lpstr>
      <vt:lpstr>Center Stage </vt:lpstr>
      <vt:lpstr>Forced Vibrations</vt:lpstr>
      <vt:lpstr>Cool Pool</vt:lpstr>
      <vt:lpstr>Examples of Resonance</vt:lpstr>
      <vt:lpstr>The Tacoma Narrows Bridge Resonance in Action</vt:lpstr>
      <vt:lpstr>Demo: Resonance</vt:lpstr>
      <vt:lpstr>Did you hear that vibration?</vt:lpstr>
      <vt:lpstr>Sound</vt:lpstr>
      <vt:lpstr>Sound from vibrating objects </vt:lpstr>
      <vt:lpstr>Sound</vt:lpstr>
      <vt:lpstr>Sound Properties</vt:lpstr>
      <vt:lpstr>Sound in Pipes</vt:lpstr>
      <vt:lpstr>Pendulum Waves</vt:lpstr>
      <vt:lpstr>Multiple oscillators</vt:lpstr>
      <vt:lpstr>Wave definitions</vt:lpstr>
      <vt:lpstr>Types of waves</vt:lpstr>
      <vt:lpstr>Everyone Loves a Slinky!</vt:lpstr>
      <vt:lpstr>Review</vt:lpstr>
      <vt:lpstr>How many waves?</vt:lpstr>
      <vt:lpstr>Wave Pulse</vt:lpstr>
      <vt:lpstr>Amplitude</vt:lpstr>
      <vt:lpstr>Activity Time</vt:lpstr>
      <vt:lpstr>Activity Follow-up</vt:lpstr>
      <vt:lpstr>Periodic Waves</vt:lpstr>
      <vt:lpstr>Wavelength</vt:lpstr>
      <vt:lpstr>The wavelength of a longitudinal wave can be measured as the distance between the center of two compressions or rarefactions.</vt:lpstr>
      <vt:lpstr>Wave Diagram</vt:lpstr>
      <vt:lpstr>Standing Waves</vt:lpstr>
      <vt:lpstr>Modes</vt:lpstr>
      <vt:lpstr>Standing Waves</vt:lpstr>
      <vt:lpstr>Ruben’s Tube: Coolest… standing wave… ever.</vt:lpstr>
      <vt:lpstr>Standing Waves Activity</vt:lpstr>
      <vt:lpstr>Practice – find A, λ, f, and v</vt:lpstr>
      <vt:lpstr>Speed of Sound Lab</vt:lpstr>
      <vt:lpstr>Waves Vocab Review</vt:lpstr>
      <vt:lpstr>Wave interference</vt:lpstr>
      <vt:lpstr>Activity Time</vt:lpstr>
      <vt:lpstr>Double Slit Interference</vt:lpstr>
      <vt:lpstr>Light Interference NASA Classroom Activity</vt:lpstr>
      <vt:lpstr>VA Physical Science Standards</vt:lpstr>
      <vt:lpstr>How to add video to your power point presentations…</vt:lpstr>
    </vt:vector>
  </TitlesOfParts>
  <Company>Laura Akesson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Akesson</dc:creator>
  <cp:lastModifiedBy>Default Name</cp:lastModifiedBy>
  <cp:revision>71</cp:revision>
  <dcterms:created xsi:type="dcterms:W3CDTF">2009-11-25T03:09:39Z</dcterms:created>
  <dcterms:modified xsi:type="dcterms:W3CDTF">2012-09-05T15:28:35Z</dcterms:modified>
</cp:coreProperties>
</file>